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2" r:id="rId2"/>
  </p:sldMasterIdLst>
  <p:notesMasterIdLst>
    <p:notesMasterId r:id="rId26"/>
  </p:notesMasterIdLst>
  <p:sldIdLst>
    <p:sldId id="2630" r:id="rId3"/>
    <p:sldId id="2617" r:id="rId4"/>
    <p:sldId id="2631" r:id="rId5"/>
    <p:sldId id="2637" r:id="rId6"/>
    <p:sldId id="2638" r:id="rId7"/>
    <p:sldId id="2620" r:id="rId8"/>
    <p:sldId id="2621" r:id="rId9"/>
    <p:sldId id="2644" r:id="rId10"/>
    <p:sldId id="2623" r:id="rId11"/>
    <p:sldId id="2640" r:id="rId12"/>
    <p:sldId id="2635" r:id="rId13"/>
    <p:sldId id="2624" r:id="rId14"/>
    <p:sldId id="2645" r:id="rId15"/>
    <p:sldId id="2626" r:id="rId16"/>
    <p:sldId id="2627" r:id="rId17"/>
    <p:sldId id="2629" r:id="rId18"/>
    <p:sldId id="2625" r:id="rId19"/>
    <p:sldId id="2646" r:id="rId20"/>
    <p:sldId id="2619" r:id="rId21"/>
    <p:sldId id="2622" r:id="rId22"/>
    <p:sldId id="2636" r:id="rId23"/>
    <p:sldId id="2641" r:id="rId24"/>
    <p:sldId id="2642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0" y="48"/>
      </p:cViewPr>
      <p:guideLst>
        <p:guide orient="horz" pos="236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98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tags" Target="tags/tag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moban/" TargetMode="Externa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tags" Target="../tags/tag21.xml"/><Relationship Id="rId18" Type="http://schemas.openxmlformats.org/officeDocument/2006/relationships/tags" Target="../tags/tag22.xml"/><Relationship Id="rId19" Type="http://schemas.openxmlformats.org/officeDocument/2006/relationships/tags" Target="../tags/tag23.xml"/><Relationship Id="rId20" Type="http://schemas.openxmlformats.org/officeDocument/2006/relationships/tags" Target="../tags/tag24.xml"/><Relationship Id="rId21" Type="http://schemas.openxmlformats.org/officeDocument/2006/relationships/tags" Target="../tags/tag25.xml"/><Relationship Id="rId22" Type="http://schemas.openxmlformats.org/officeDocument/2006/relationships/tags" Target="../tags/tag26.xml"/><Relationship Id="rId23" Type="http://schemas.openxmlformats.org/officeDocument/2006/relationships/tags" Target="../tags/tag27.xml"/><Relationship Id="rId24" Type="http://schemas.openxmlformats.org/officeDocument/2006/relationships/tags" Target="../tags/tag28.xml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7.xml"/><Relationship Id="rId27" Type="http://schemas.openxmlformats.org/officeDocument/2006/relationships/image" Target="../media/image3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7.png"/><Relationship Id="rId8" Type="http://schemas.openxmlformats.org/officeDocument/2006/relationships/image" Target="../media/image8.sv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0" name="组合 9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îṣ1ïḍe"/>
          <p:cNvSpPr>
            <a:spLocks noGrp="1"/>
          </p:cNvSpPr>
          <p:nvPr>
            <p:ph type="ctrTitle" idx="4294967295"/>
          </p:nvPr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5600" b="1">
                <a:solidFill>
                  <a:srgbClr val="436B9B"/>
                </a:solidFill>
                <a:latin typeface="标准粗黑"/>
              </a:rPr>
              <a:t>计算机网络基础</a:t>
            </a:r>
            <a:endParaRPr lang="zh-CN" altLang="en-US" sz="5600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14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spc="-150" dirty="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21" name="ïşļidè"/>
          <p:cNvGrpSpPr/>
          <p:nvPr/>
        </p:nvGrpSpPr>
        <p:grpSpPr>
          <a:xfrm>
            <a:off x="7939553" y="4672224"/>
            <a:ext cx="1922163" cy="346061"/>
            <a:chOff x="2392390" y="5921828"/>
            <a:chExt cx="1615511" cy="290853"/>
          </a:xfrm>
        </p:grpSpPr>
        <p:sp>
          <p:nvSpPr>
            <p:cNvPr id="16" name="íṥļîḍe"/>
            <p:cNvSpPr/>
            <p:nvPr/>
          </p:nvSpPr>
          <p:spPr>
            <a:xfrm>
              <a:off x="2392390" y="5921829"/>
              <a:ext cx="1252511" cy="272624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时间：2025/04/10</a:t>
              </a:r>
            </a:p>
          </p:txBody>
        </p:sp>
        <p:sp>
          <p:nvSpPr>
            <p:cNvPr id="18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3" name="ïşļidè">
            <a:extLst>
              <a:ext uri="{FF2B5EF4-FFF2-40B4-BE49-F238E27FC236}">
                <a16:creationId xmlns:a16="http://schemas.microsoft.com/office/drawing/2014/main" id="{6AD95A3F-860E-F2BA-A2D4-35D28DCDD293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4" name="íṥļîḍe">
              <a:extLst>
                <a:ext uri="{FF2B5EF4-FFF2-40B4-BE49-F238E27FC236}">
                  <a16:creationId xmlns:a16="http://schemas.microsoft.com/office/drawing/2014/main" id="{1C6BD2CF-EDBB-917C-95ED-EBA93472EA7A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主讲人：刘俊涛</a:t>
              </a:r>
            </a:p>
          </p:txBody>
        </p:sp>
        <p:sp>
          <p:nvSpPr>
            <p:cNvPr id="5" name="ïšḻíḋê">
              <a:extLst>
                <a:ext uri="{FF2B5EF4-FFF2-40B4-BE49-F238E27FC236}">
                  <a16:creationId xmlns:a16="http://schemas.microsoft.com/office/drawing/2014/main" id="{9A8EA50A-56A9-C8F8-CC33-341804360999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9971652" y="5455615"/>
            <a:ext cx="5513846" cy="5513846"/>
          </a:xfrm>
          <a:prstGeom prst="ellipse">
            <a:avLst/>
          </a:prstGeom>
          <a:gradFill>
            <a:gsLst>
              <a:gs pos="100000">
                <a:srgbClr val="6C92C0">
                  <a:alpha val="72000"/>
                </a:srgbClr>
              </a:gs>
              <a:gs pos="0">
                <a:schemeClr val="accent2">
                  <a:alpha val="80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OSI模型解析</a:t>
            </a:r>
          </a:p>
        </p:txBody>
      </p:sp>
      <p:grpSp>
        <p:nvGrpSpPr>
          <p:cNvPr id="24" name="组合 2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D 8661124Freeform: Shape 3"/>
          <p:cNvSpPr/>
          <p:nvPr>
            <p:custDataLst>
              <p:tags r:id="rId1"/>
            </p:custDataLst>
          </p:nvPr>
        </p:nvSpPr>
        <p:spPr bwMode="auto">
          <a:xfrm>
            <a:off x="3820159" y="2921149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D 8661124Freeform: Shape 4"/>
          <p:cNvSpPr/>
          <p:nvPr>
            <p:custDataLst>
              <p:tags r:id="rId2"/>
            </p:custDataLst>
          </p:nvPr>
        </p:nvSpPr>
        <p:spPr bwMode="auto">
          <a:xfrm>
            <a:off x="7865983" y="2921149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D 8661124Freeform: Shape 5"/>
          <p:cNvSpPr/>
          <p:nvPr>
            <p:custDataLst>
              <p:tags r:id="rId3"/>
            </p:custDataLst>
          </p:nvPr>
        </p:nvSpPr>
        <p:spPr bwMode="auto">
          <a:xfrm>
            <a:off x="6484035" y="1969041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ID 8661124Freeform: Shape 6"/>
          <p:cNvSpPr/>
          <p:nvPr>
            <p:custDataLst>
              <p:tags r:id="rId4"/>
            </p:custDataLst>
          </p:nvPr>
        </p:nvSpPr>
        <p:spPr bwMode="auto">
          <a:xfrm>
            <a:off x="4795357" y="1969041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2" name="8661124Freeform: Shape 8"/>
          <p:cNvSpPr/>
          <p:nvPr>
            <p:custDataLst>
              <p:tags r:id="rId5"/>
            </p:custDataLst>
          </p:nvPr>
        </p:nvSpPr>
        <p:spPr bwMode="auto">
          <a:xfrm>
            <a:off x="5628861" y="1555516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8661124Freeform: Shape 10"/>
          <p:cNvSpPr/>
          <p:nvPr>
            <p:custDataLst>
              <p:tags r:id="rId6"/>
            </p:custDataLst>
          </p:nvPr>
        </p:nvSpPr>
        <p:spPr bwMode="auto">
          <a:xfrm>
            <a:off x="5924372" y="1787860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4" name="8661124Freeform: Shape 11"/>
          <p:cNvSpPr/>
          <p:nvPr>
            <p:custDataLst>
              <p:tags r:id="rId7"/>
            </p:custDataLst>
          </p:nvPr>
        </p:nvSpPr>
        <p:spPr bwMode="auto">
          <a:xfrm>
            <a:off x="5981734" y="1844066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5" name="8661124Freeform: Shape 60"/>
          <p:cNvSpPr/>
          <p:nvPr>
            <p:custDataLst>
              <p:tags r:id="rId8"/>
            </p:custDataLst>
          </p:nvPr>
        </p:nvSpPr>
        <p:spPr bwMode="auto">
          <a:xfrm>
            <a:off x="3395073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8661124Freeform: Shape 61"/>
          <p:cNvSpPr/>
          <p:nvPr>
            <p:custDataLst>
              <p:tags r:id="rId9"/>
            </p:custDataLst>
          </p:nvPr>
        </p:nvSpPr>
        <p:spPr bwMode="auto">
          <a:xfrm>
            <a:off x="3664763" y="4033771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8661124Freeform: Shape 63"/>
          <p:cNvSpPr/>
          <p:nvPr>
            <p:custDataLst>
              <p:tags r:id="rId10"/>
            </p:custDataLst>
          </p:nvPr>
        </p:nvSpPr>
        <p:spPr bwMode="auto">
          <a:xfrm>
            <a:off x="4056874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8" name="8661124Freeform: Shape 64"/>
          <p:cNvSpPr/>
          <p:nvPr>
            <p:custDataLst>
              <p:tags r:id="rId11"/>
            </p:custDataLst>
          </p:nvPr>
        </p:nvSpPr>
        <p:spPr bwMode="auto">
          <a:xfrm>
            <a:off x="4325024" y="2457696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661124Freeform: Shape 66"/>
          <p:cNvSpPr/>
          <p:nvPr>
            <p:custDataLst>
              <p:tags r:id="rId12"/>
            </p:custDataLst>
          </p:nvPr>
        </p:nvSpPr>
        <p:spPr bwMode="auto">
          <a:xfrm>
            <a:off x="7199181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661124Freeform: Shape 67"/>
          <p:cNvSpPr/>
          <p:nvPr>
            <p:custDataLst>
              <p:tags r:id="rId13"/>
            </p:custDataLst>
          </p:nvPr>
        </p:nvSpPr>
        <p:spPr bwMode="auto">
          <a:xfrm>
            <a:off x="7470194" y="2468645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61124Freeform: Shape 69"/>
          <p:cNvSpPr/>
          <p:nvPr>
            <p:custDataLst>
              <p:tags r:id="rId14"/>
            </p:custDataLst>
          </p:nvPr>
        </p:nvSpPr>
        <p:spPr bwMode="auto">
          <a:xfrm>
            <a:off x="7862649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2" name="661124Freeform: Shape 70"/>
          <p:cNvSpPr/>
          <p:nvPr>
            <p:custDataLst>
              <p:tags r:id="rId15"/>
            </p:custDataLst>
          </p:nvPr>
        </p:nvSpPr>
        <p:spPr bwMode="auto">
          <a:xfrm>
            <a:off x="8141297" y="4036180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3" name="61124椭圆 1"/>
          <p:cNvSpPr/>
          <p:nvPr>
            <p:custDataLst>
              <p:tags r:id="rId16"/>
            </p:custDataLst>
          </p:nvPr>
        </p:nvSpPr>
        <p:spPr>
          <a:xfrm>
            <a:off x="4485374" y="2658568"/>
            <a:ext cx="3123810" cy="3091344"/>
          </a:xfrm>
          <a:prstGeom prst="ellipse">
            <a:avLst/>
          </a:prstGeom>
          <a:blipFill dpi="0" rotWithShape="1">
            <a:blip r:embed="rId27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8661124文本框 54"/>
          <p:cNvSpPr txBox="1"/>
          <p:nvPr>
            <p:custDataLst>
              <p:tags r:id="rId17"/>
            </p:custDataLst>
          </p:nvPr>
        </p:nvSpPr>
        <p:spPr>
          <a:xfrm>
            <a:off x="8769501" y="1796002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各层功能分析</a:t>
            </a:r>
          </a:p>
        </p:txBody>
      </p:sp>
      <p:sp>
        <p:nvSpPr>
          <p:cNvPr id="45" name="661124文本框 55"/>
          <p:cNvSpPr txBox="1"/>
          <p:nvPr>
            <p:custDataLst>
              <p:tags r:id="rId18"/>
            </p:custDataLst>
          </p:nvPr>
        </p:nvSpPr>
        <p:spPr>
          <a:xfrm>
            <a:off x="8746270" y="2223294"/>
            <a:ext cx="2239686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计算机网络各层功能分析阶段重点讲解OSI七层模型和TCP/IP四层架构，剖析各层核心功能、协议及数据封装过程，通过实例演示层间协作机制。</a:t>
            </a:r>
          </a:p>
        </p:txBody>
      </p:sp>
      <p:sp>
        <p:nvSpPr>
          <p:cNvPr id="46" name="661124文本框 74"/>
          <p:cNvSpPr txBox="1"/>
          <p:nvPr>
            <p:custDataLst>
              <p:tags r:id="rId19"/>
            </p:custDataLst>
          </p:nvPr>
        </p:nvSpPr>
        <p:spPr>
          <a:xfrm>
            <a:off x="8746270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数据传输流程</a:t>
            </a:r>
          </a:p>
        </p:txBody>
      </p:sp>
      <p:sp>
        <p:nvSpPr>
          <p:cNvPr id="47" name="61124文本框 74"/>
          <p:cNvSpPr txBox="1"/>
          <p:nvPr>
            <p:custDataLst>
              <p:tags r:id="rId20"/>
            </p:custDataLst>
          </p:nvPr>
        </p:nvSpPr>
        <p:spPr>
          <a:xfrm>
            <a:off x="8746270" y="4157812"/>
            <a:ext cx="2239686" cy="86256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数据传输流程包括封装、传输、路由、解封装四个核心阶段，重点讲解协议栈分层处理及数据单元转换过程。</a:t>
            </a:r>
          </a:p>
        </p:txBody>
      </p:sp>
      <p:sp>
        <p:nvSpPr>
          <p:cNvPr id="48" name="="/>
          <p:cNvSpPr txBox="1"/>
          <p:nvPr>
            <p:custDataLst>
              <p:tags r:id="rId21"/>
            </p:custDataLst>
          </p:nvPr>
        </p:nvSpPr>
        <p:spPr>
          <a:xfrm flipH="1">
            <a:off x="2029959" y="1760183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OSI模型概述</a:t>
            </a:r>
          </a:p>
        </p:txBody>
      </p:sp>
      <p:sp>
        <p:nvSpPr>
          <p:cNvPr id="49" name="h"/>
          <p:cNvSpPr txBox="1"/>
          <p:nvPr>
            <p:custDataLst>
              <p:tags r:id="rId22"/>
            </p:custDataLst>
          </p:nvPr>
        </p:nvSpPr>
        <p:spPr>
          <a:xfrm flipH="1">
            <a:off x="705153" y="2223294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OSI模型分为七层，从物理层到应用层，每层定义特定功能，实现网络通信标准化。</a:t>
            </a:r>
          </a:p>
        </p:txBody>
      </p:sp>
      <p:sp>
        <p:nvSpPr>
          <p:cNvPr id="50" name="8661124文本框 77"/>
          <p:cNvSpPr txBox="1"/>
          <p:nvPr>
            <p:custDataLst>
              <p:tags r:id="rId23"/>
            </p:custDataLst>
          </p:nvPr>
        </p:nvSpPr>
        <p:spPr>
          <a:xfrm flipH="1">
            <a:off x="2029959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分层结构讲解</a:t>
            </a:r>
          </a:p>
        </p:txBody>
      </p:sp>
      <p:sp>
        <p:nvSpPr>
          <p:cNvPr id="51" name="8661124文本框 77"/>
          <p:cNvSpPr txBox="1"/>
          <p:nvPr>
            <p:custDataLst>
              <p:tags r:id="rId24"/>
            </p:custDataLst>
          </p:nvPr>
        </p:nvSpPr>
        <p:spPr>
          <a:xfrm flipH="1">
            <a:off x="705153" y="4157812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讲解OSI七层模型和TCP/IP四层结构，分析各层功能及相互关系，通过实例演示数据传输过程。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5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078" y="1724026"/>
            <a:ext cx="5132387" cy="1704974"/>
            <a:chOff x="874713" y="1943101"/>
            <a:chExt cx="5132387" cy="1704974"/>
          </a:xfrm>
        </p:grpSpPr>
        <p:grpSp>
          <p:nvGrpSpPr>
            <p:cNvPr id="24" name="组合 2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259398" y="2277135"/>
              <a:ext cx="3941252" cy="633317"/>
              <a:chOff x="7483989" y="3314482"/>
              <a:chExt cx="3941252" cy="63331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IP地址是网络中设备的唯一标识符，由32位二进制数组成，分为网络号和主机号两部分，用于实现设备间的通信寻址。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IP地址定义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99078" y="3703638"/>
            <a:ext cx="5132387" cy="1704974"/>
            <a:chOff x="874713" y="3922713"/>
            <a:chExt cx="5132387" cy="1704974"/>
          </a:xfrm>
        </p:grpSpPr>
        <p:grpSp>
          <p:nvGrpSpPr>
            <p:cNvPr id="42" name="组合 4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398" y="4272447"/>
              <a:ext cx="3941252" cy="633317"/>
              <a:chOff x="7483989" y="3314482"/>
              <a:chExt cx="3941252" cy="63331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讲解IP地址分类及范围，包括A、B、C类地址的划分规则及其网络号和主机号范围，重点说明私有地址和特殊地址的使用限制。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地址范围讲解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09266" y="1724026"/>
            <a:ext cx="5132387" cy="1704974"/>
            <a:chOff x="6184901" y="1943101"/>
            <a:chExt cx="5132387" cy="1704974"/>
          </a:xfrm>
        </p:grpSpPr>
        <p:grpSp>
          <p:nvGrpSpPr>
            <p:cNvPr id="50" name="组合 49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569586" y="2277135"/>
              <a:ext cx="3941252" cy="633319"/>
              <a:chOff x="7483989" y="3314482"/>
              <a:chExt cx="3941252" cy="63331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483989" y="3732519"/>
                <a:ext cx="3941252" cy="2152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分类方法介绍阶段主要讲解网络拓扑结构分类、传输技术分类和覆盖范围分类三种基本方法，帮助学生建立网络分类知识体系。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分类方法介绍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209266" y="3703638"/>
            <a:ext cx="5132387" cy="1704974"/>
            <a:chOff x="6184901" y="3922713"/>
            <a:chExt cx="5132387" cy="1704974"/>
          </a:xfrm>
        </p:grpSpPr>
        <p:grpSp>
          <p:nvGrpSpPr>
            <p:cNvPr id="57" name="组合 56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569586" y="4272447"/>
              <a:ext cx="3941252" cy="633317"/>
              <a:chOff x="7483989" y="3314482"/>
              <a:chExt cx="3941252" cy="63331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应用场景分析阶段需结合实际网络案例，引导学生分析用户需求、数据流向及协议选择，明确系统功能与性能指标。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应用场景分析</a:t>
                </a:r>
              </a:p>
            </p:txBody>
          </p:sp>
        </p:grp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TCP与UDP区别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BackShape"/>
          <p:cNvSpPr/>
          <p:nvPr/>
        </p:nvSpPr>
        <p:spPr>
          <a:xfrm>
            <a:off x="14936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ValueShape"/>
          <p:cNvSpPr/>
          <p:nvPr/>
        </p:nvSpPr>
        <p:spPr>
          <a:xfrm>
            <a:off x="1455178" y="1828801"/>
            <a:ext cx="1909294" cy="1909294"/>
          </a:xfrm>
          <a:prstGeom prst="pie">
            <a:avLst>
              <a:gd name="adj1" fmla="val 16200000"/>
              <a:gd name="adj2" fmla="val 7776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ValueBack"/>
          <p:cNvSpPr/>
          <p:nvPr/>
        </p:nvSpPr>
        <p:spPr>
          <a:xfrm>
            <a:off x="17949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4" name="LineShape"/>
          <p:cNvCxnSpPr/>
          <p:nvPr/>
        </p:nvCxnSpPr>
        <p:spPr>
          <a:xfrm flipH="1">
            <a:off x="15740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" name="BackShape"/>
          <p:cNvSpPr/>
          <p:nvPr/>
        </p:nvSpPr>
        <p:spPr>
          <a:xfrm>
            <a:off x="39510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ValueShape"/>
          <p:cNvSpPr/>
          <p:nvPr/>
        </p:nvSpPr>
        <p:spPr>
          <a:xfrm>
            <a:off x="3912628" y="1828801"/>
            <a:ext cx="1909294" cy="1909294"/>
          </a:xfrm>
          <a:prstGeom prst="pie">
            <a:avLst>
              <a:gd name="adj1" fmla="val 16200000"/>
              <a:gd name="adj2" fmla="val 3672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ValueBack"/>
          <p:cNvSpPr/>
          <p:nvPr/>
        </p:nvSpPr>
        <p:spPr>
          <a:xfrm>
            <a:off x="42524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8" name="LineShape"/>
          <p:cNvCxnSpPr/>
          <p:nvPr/>
        </p:nvCxnSpPr>
        <p:spPr>
          <a:xfrm flipH="1">
            <a:off x="40315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9" name="BackShape"/>
          <p:cNvSpPr/>
          <p:nvPr/>
        </p:nvSpPr>
        <p:spPr>
          <a:xfrm>
            <a:off x="64085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ValueShape"/>
          <p:cNvSpPr/>
          <p:nvPr/>
        </p:nvSpPr>
        <p:spPr>
          <a:xfrm>
            <a:off x="6370078" y="1828801"/>
            <a:ext cx="1909294" cy="1909294"/>
          </a:xfrm>
          <a:prstGeom prst="pie">
            <a:avLst>
              <a:gd name="adj1" fmla="val 16200000"/>
              <a:gd name="adj2" fmla="val 1188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ValueBack"/>
          <p:cNvSpPr/>
          <p:nvPr/>
        </p:nvSpPr>
        <p:spPr>
          <a:xfrm>
            <a:off x="67098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2" name="LineShape"/>
          <p:cNvCxnSpPr/>
          <p:nvPr/>
        </p:nvCxnSpPr>
        <p:spPr>
          <a:xfrm flipH="1">
            <a:off x="64889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3" name="BackShape"/>
          <p:cNvSpPr/>
          <p:nvPr/>
        </p:nvSpPr>
        <p:spPr>
          <a:xfrm>
            <a:off x="88659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ValueShape"/>
          <p:cNvSpPr/>
          <p:nvPr/>
        </p:nvSpPr>
        <p:spPr>
          <a:xfrm>
            <a:off x="8827528" y="1828801"/>
            <a:ext cx="1909294" cy="1909294"/>
          </a:xfrm>
          <a:prstGeom prst="pie">
            <a:avLst>
              <a:gd name="adj1" fmla="val 16200000"/>
              <a:gd name="adj2" fmla="val 13608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5" name="ValueBack"/>
          <p:cNvSpPr/>
          <p:nvPr/>
        </p:nvSpPr>
        <p:spPr>
          <a:xfrm>
            <a:off x="91673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6" name="LineShape"/>
          <p:cNvCxnSpPr/>
          <p:nvPr/>
        </p:nvCxnSpPr>
        <p:spPr>
          <a:xfrm flipH="1">
            <a:off x="89464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组合 46"/>
          <p:cNvGrpSpPr/>
          <p:nvPr/>
        </p:nvGrpSpPr>
        <p:grpSpPr>
          <a:xfrm>
            <a:off x="1455172" y="4109838"/>
            <a:ext cx="1909300" cy="760187"/>
            <a:chOff x="1918240" y="2349127"/>
            <a:chExt cx="1909300" cy="760187"/>
          </a:xfrm>
        </p:grpSpPr>
        <p:sp>
          <p:nvSpPr>
            <p:cNvPr id="48" name="文本框 47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TCP与UDP定义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 flipH="1">
              <a:off x="1918240" y="2686404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TCP与UDP是传输层核心协议，TCP提供可靠连接服务，UDP实现无连接高效传输，两者在报文格式、连接机制和传输特性上存在本质差异。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90571" y="4109838"/>
            <a:ext cx="1909300" cy="788422"/>
            <a:chOff x="1925382" y="2349127"/>
            <a:chExt cx="1909300" cy="788422"/>
          </a:xfrm>
        </p:grpSpPr>
        <p:sp>
          <p:nvSpPr>
            <p:cNvPr id="51" name="文本框 50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连接方式对比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925382" y="271463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在连接方式对比阶段，重点讲解电路交换与分组交换的特点、性能差异及应用场景，通过实例分析两者的优缺点。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1686" y="4109838"/>
            <a:ext cx="1909300" cy="771762"/>
            <a:chOff x="1918240" y="2349127"/>
            <a:chExt cx="1909300" cy="771762"/>
          </a:xfrm>
        </p:grpSpPr>
        <p:sp>
          <p:nvSpPr>
            <p:cNvPr id="54" name="文本框 53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可靠性差异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可靠性差异阶段重点讲解网络协议中不同层次的可靠性机制，如数据链路层差错控制与传输层可靠传输的对比分析。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65956" y="4109838"/>
            <a:ext cx="1909300" cy="771762"/>
            <a:chOff x="1918240" y="2349127"/>
            <a:chExt cx="1909300" cy="771762"/>
          </a:xfrm>
        </p:grpSpPr>
        <p:sp>
          <p:nvSpPr>
            <p:cNvPr id="57" name="文本框 56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传输效率比较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传输效率比较阶段重点分析不同协议和技术的吞吐量、延迟等性能指标，通过实验对比TCP、UDP等协议的传输效率差异。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037786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63%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9523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42%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268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80%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457617" y="2582432"/>
            <a:ext cx="76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88%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拓扑分析是研究网络节点间连接结构的学科，重点分析物理与逻辑布局对性能、可靠性和扩展性的影响，为网络设计与优化提供基础依据。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拓扑分析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网络拓扑类型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6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55" name="组合 82"/>
          <p:cNvGrpSpPr/>
          <p:nvPr/>
        </p:nvGrpSpPr>
        <p:grpSpPr>
          <a:xfrm>
            <a:off x="9043205" y="2922032"/>
            <a:ext cx="1065603" cy="1208546"/>
            <a:chOff x="8434811" y="2608031"/>
            <a:chExt cx="1166390" cy="1322855"/>
          </a:xfrm>
        </p:grpSpPr>
        <p:sp>
          <p:nvSpPr>
            <p:cNvPr id="56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9" name="组合 85"/>
          <p:cNvGrpSpPr/>
          <p:nvPr/>
        </p:nvGrpSpPr>
        <p:grpSpPr>
          <a:xfrm>
            <a:off x="2095590" y="3112160"/>
            <a:ext cx="1065603" cy="1233024"/>
            <a:chOff x="2603197" y="2764496"/>
            <a:chExt cx="1166390" cy="1349647"/>
          </a:xfrm>
        </p:grpSpPr>
        <p:sp>
          <p:nvSpPr>
            <p:cNvPr id="60" name="iṣ1îḋe"/>
            <p:cNvSpPr/>
            <p:nvPr/>
          </p:nvSpPr>
          <p:spPr>
            <a:xfrm rot="18900000">
              <a:off x="2603197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ï$ľîḋè"/>
            <p:cNvSpPr/>
            <p:nvPr/>
          </p:nvSpPr>
          <p:spPr>
            <a:xfrm rot="18900000">
              <a:off x="2603197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ŝlîḑé"/>
            <p:cNvSpPr/>
            <p:nvPr/>
          </p:nvSpPr>
          <p:spPr bwMode="auto">
            <a:xfrm>
              <a:off x="2943076" y="3104743"/>
              <a:ext cx="486631" cy="485896"/>
            </a:xfrm>
            <a:custGeom>
              <a:avLst/>
              <a:gdLst>
                <a:gd name="connsiteX0" fmla="*/ 264400 w 607639"/>
                <a:gd name="connsiteY0" fmla="*/ 371924 h 606722"/>
                <a:gd name="connsiteX1" fmla="*/ 209306 w 607639"/>
                <a:gd name="connsiteY1" fmla="*/ 398407 h 606722"/>
                <a:gd name="connsiteX2" fmla="*/ 171212 w 607639"/>
                <a:gd name="connsiteY2" fmla="*/ 423290 h 606722"/>
                <a:gd name="connsiteX3" fmla="*/ 196756 w 607639"/>
                <a:gd name="connsiteY3" fmla="*/ 433510 h 606722"/>
                <a:gd name="connsiteX4" fmla="*/ 410813 w 607639"/>
                <a:gd name="connsiteY4" fmla="*/ 433510 h 606722"/>
                <a:gd name="connsiteX5" fmla="*/ 436358 w 607639"/>
                <a:gd name="connsiteY5" fmla="*/ 423290 h 606722"/>
                <a:gd name="connsiteX6" fmla="*/ 398352 w 607639"/>
                <a:gd name="connsiteY6" fmla="*/ 398407 h 606722"/>
                <a:gd name="connsiteX7" fmla="*/ 342368 w 607639"/>
                <a:gd name="connsiteY7" fmla="*/ 372457 h 606722"/>
                <a:gd name="connsiteX8" fmla="*/ 303740 w 607639"/>
                <a:gd name="connsiteY8" fmla="*/ 382499 h 606722"/>
                <a:gd name="connsiteX9" fmla="*/ 264400 w 607639"/>
                <a:gd name="connsiteY9" fmla="*/ 371924 h 606722"/>
                <a:gd name="connsiteX10" fmla="*/ 303740 w 607639"/>
                <a:gd name="connsiteY10" fmla="*/ 173124 h 606722"/>
                <a:gd name="connsiteX11" fmla="*/ 236720 w 607639"/>
                <a:gd name="connsiteY11" fmla="*/ 262970 h 606722"/>
                <a:gd name="connsiteX12" fmla="*/ 303740 w 607639"/>
                <a:gd name="connsiteY12" fmla="*/ 352906 h 606722"/>
                <a:gd name="connsiteX13" fmla="*/ 370850 w 607639"/>
                <a:gd name="connsiteY13" fmla="*/ 262970 h 606722"/>
                <a:gd name="connsiteX14" fmla="*/ 303740 w 607639"/>
                <a:gd name="connsiteY14" fmla="*/ 173124 h 606722"/>
                <a:gd name="connsiteX15" fmla="*/ 303740 w 607639"/>
                <a:gd name="connsiteY15" fmla="*/ 143530 h 606722"/>
                <a:gd name="connsiteX16" fmla="*/ 400489 w 607639"/>
                <a:gd name="connsiteY16" fmla="*/ 262970 h 606722"/>
                <a:gd name="connsiteX17" fmla="*/ 368981 w 607639"/>
                <a:gd name="connsiteY17" fmla="*/ 350684 h 606722"/>
                <a:gd name="connsiteX18" fmla="*/ 410902 w 607639"/>
                <a:gd name="connsiteY18" fmla="*/ 371568 h 606722"/>
                <a:gd name="connsiteX19" fmla="*/ 466085 w 607639"/>
                <a:gd name="connsiteY19" fmla="*/ 423290 h 606722"/>
                <a:gd name="connsiteX20" fmla="*/ 410813 w 607639"/>
                <a:gd name="connsiteY20" fmla="*/ 463192 h 606722"/>
                <a:gd name="connsiteX21" fmla="*/ 196756 w 607639"/>
                <a:gd name="connsiteY21" fmla="*/ 463192 h 606722"/>
                <a:gd name="connsiteX22" fmla="*/ 141484 w 607639"/>
                <a:gd name="connsiteY22" fmla="*/ 423290 h 606722"/>
                <a:gd name="connsiteX23" fmla="*/ 196578 w 607639"/>
                <a:gd name="connsiteY23" fmla="*/ 371657 h 606722"/>
                <a:gd name="connsiteX24" fmla="*/ 238589 w 607639"/>
                <a:gd name="connsiteY24" fmla="*/ 350773 h 606722"/>
                <a:gd name="connsiteX25" fmla="*/ 206992 w 607639"/>
                <a:gd name="connsiteY25" fmla="*/ 262970 h 606722"/>
                <a:gd name="connsiteX26" fmla="*/ 303740 w 607639"/>
                <a:gd name="connsiteY26" fmla="*/ 143530 h 606722"/>
                <a:gd name="connsiteX27" fmla="*/ 288644 w 607639"/>
                <a:gd name="connsiteY27" fmla="*/ 31105 h 606722"/>
                <a:gd name="connsiteX28" fmla="*/ 31152 w 607639"/>
                <a:gd name="connsiteY28" fmla="*/ 288209 h 606722"/>
                <a:gd name="connsiteX29" fmla="*/ 91141 w 607639"/>
                <a:gd name="connsiteY29" fmla="*/ 288209 h 606722"/>
                <a:gd name="connsiteX30" fmla="*/ 91141 w 607639"/>
                <a:gd name="connsiteY30" fmla="*/ 318514 h 606722"/>
                <a:gd name="connsiteX31" fmla="*/ 31152 w 607639"/>
                <a:gd name="connsiteY31" fmla="*/ 318514 h 606722"/>
                <a:gd name="connsiteX32" fmla="*/ 288644 w 607639"/>
                <a:gd name="connsiteY32" fmla="*/ 575617 h 606722"/>
                <a:gd name="connsiteX33" fmla="*/ 288644 w 607639"/>
                <a:gd name="connsiteY33" fmla="*/ 515718 h 606722"/>
                <a:gd name="connsiteX34" fmla="*/ 318995 w 607639"/>
                <a:gd name="connsiteY34" fmla="*/ 515718 h 606722"/>
                <a:gd name="connsiteX35" fmla="*/ 318995 w 607639"/>
                <a:gd name="connsiteY35" fmla="*/ 575617 h 606722"/>
                <a:gd name="connsiteX36" fmla="*/ 576487 w 607639"/>
                <a:gd name="connsiteY36" fmla="*/ 318514 h 606722"/>
                <a:gd name="connsiteX37" fmla="*/ 516498 w 607639"/>
                <a:gd name="connsiteY37" fmla="*/ 318514 h 606722"/>
                <a:gd name="connsiteX38" fmla="*/ 516498 w 607639"/>
                <a:gd name="connsiteY38" fmla="*/ 288209 h 606722"/>
                <a:gd name="connsiteX39" fmla="*/ 576487 w 607639"/>
                <a:gd name="connsiteY39" fmla="*/ 288209 h 606722"/>
                <a:gd name="connsiteX40" fmla="*/ 318995 w 607639"/>
                <a:gd name="connsiteY40" fmla="*/ 31105 h 606722"/>
                <a:gd name="connsiteX41" fmla="*/ 318995 w 607639"/>
                <a:gd name="connsiteY41" fmla="*/ 91004 h 606722"/>
                <a:gd name="connsiteX42" fmla="*/ 288644 w 607639"/>
                <a:gd name="connsiteY42" fmla="*/ 91004 h 606722"/>
                <a:gd name="connsiteX43" fmla="*/ 303775 w 607639"/>
                <a:gd name="connsiteY43" fmla="*/ 0 h 606722"/>
                <a:gd name="connsiteX44" fmla="*/ 607639 w 607639"/>
                <a:gd name="connsiteY44" fmla="*/ 303317 h 606722"/>
                <a:gd name="connsiteX45" fmla="*/ 303775 w 607639"/>
                <a:gd name="connsiteY45" fmla="*/ 606722 h 606722"/>
                <a:gd name="connsiteX46" fmla="*/ 0 w 607639"/>
                <a:gd name="connsiteY46" fmla="*/ 303317 h 606722"/>
                <a:gd name="connsiteX47" fmla="*/ 303775 w 607639"/>
                <a:gd name="connsiteY4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639" h="606722">
                  <a:moveTo>
                    <a:pt x="264400" y="371924"/>
                  </a:moveTo>
                  <a:cubicBezTo>
                    <a:pt x="249625" y="379033"/>
                    <a:pt x="214557" y="395918"/>
                    <a:pt x="209306" y="398407"/>
                  </a:cubicBezTo>
                  <a:cubicBezTo>
                    <a:pt x="175929" y="413870"/>
                    <a:pt x="171212" y="416536"/>
                    <a:pt x="171212" y="423290"/>
                  </a:cubicBezTo>
                  <a:cubicBezTo>
                    <a:pt x="171212" y="432088"/>
                    <a:pt x="177531" y="433510"/>
                    <a:pt x="196756" y="433510"/>
                  </a:cubicBezTo>
                  <a:lnTo>
                    <a:pt x="410813" y="433510"/>
                  </a:lnTo>
                  <a:cubicBezTo>
                    <a:pt x="429949" y="433510"/>
                    <a:pt x="436358" y="432088"/>
                    <a:pt x="436358" y="423290"/>
                  </a:cubicBezTo>
                  <a:cubicBezTo>
                    <a:pt x="436358" y="416536"/>
                    <a:pt x="431551" y="413870"/>
                    <a:pt x="398352" y="398407"/>
                  </a:cubicBezTo>
                  <a:cubicBezTo>
                    <a:pt x="393813" y="396363"/>
                    <a:pt x="362216" y="381699"/>
                    <a:pt x="342368" y="372457"/>
                  </a:cubicBezTo>
                  <a:cubicBezTo>
                    <a:pt x="330531" y="378856"/>
                    <a:pt x="317536" y="382499"/>
                    <a:pt x="303740" y="382499"/>
                  </a:cubicBezTo>
                  <a:cubicBezTo>
                    <a:pt x="289766" y="382499"/>
                    <a:pt x="276416" y="378589"/>
                    <a:pt x="264400" y="371924"/>
                  </a:cubicBezTo>
                  <a:close/>
                  <a:moveTo>
                    <a:pt x="303740" y="173124"/>
                  </a:moveTo>
                  <a:cubicBezTo>
                    <a:pt x="266803" y="173124"/>
                    <a:pt x="236720" y="213470"/>
                    <a:pt x="236720" y="262970"/>
                  </a:cubicBezTo>
                  <a:cubicBezTo>
                    <a:pt x="236720" y="312559"/>
                    <a:pt x="266803" y="352906"/>
                    <a:pt x="303740" y="352906"/>
                  </a:cubicBezTo>
                  <a:cubicBezTo>
                    <a:pt x="340766" y="352906"/>
                    <a:pt x="370850" y="312559"/>
                    <a:pt x="370850" y="262970"/>
                  </a:cubicBezTo>
                  <a:cubicBezTo>
                    <a:pt x="370850" y="213470"/>
                    <a:pt x="340766" y="173124"/>
                    <a:pt x="303740" y="173124"/>
                  </a:cubicBezTo>
                  <a:close/>
                  <a:moveTo>
                    <a:pt x="303740" y="143530"/>
                  </a:moveTo>
                  <a:cubicBezTo>
                    <a:pt x="357143" y="143530"/>
                    <a:pt x="400489" y="197118"/>
                    <a:pt x="400489" y="262970"/>
                  </a:cubicBezTo>
                  <a:cubicBezTo>
                    <a:pt x="400489" y="297807"/>
                    <a:pt x="388206" y="328822"/>
                    <a:pt x="368981" y="350684"/>
                  </a:cubicBezTo>
                  <a:cubicBezTo>
                    <a:pt x="386070" y="359304"/>
                    <a:pt x="408232" y="370324"/>
                    <a:pt x="410902" y="371568"/>
                  </a:cubicBezTo>
                  <a:cubicBezTo>
                    <a:pt x="448818" y="389164"/>
                    <a:pt x="466085" y="397163"/>
                    <a:pt x="466085" y="423290"/>
                  </a:cubicBezTo>
                  <a:cubicBezTo>
                    <a:pt x="466085" y="463192"/>
                    <a:pt x="424431" y="463192"/>
                    <a:pt x="410813" y="463192"/>
                  </a:cubicBezTo>
                  <a:lnTo>
                    <a:pt x="196756" y="463192"/>
                  </a:lnTo>
                  <a:cubicBezTo>
                    <a:pt x="183050" y="463192"/>
                    <a:pt x="141484" y="463192"/>
                    <a:pt x="141484" y="423290"/>
                  </a:cubicBezTo>
                  <a:cubicBezTo>
                    <a:pt x="141484" y="397163"/>
                    <a:pt x="158751" y="389164"/>
                    <a:pt x="196578" y="371657"/>
                  </a:cubicBezTo>
                  <a:cubicBezTo>
                    <a:pt x="199693" y="370146"/>
                    <a:pt x="224526" y="357794"/>
                    <a:pt x="238589" y="350773"/>
                  </a:cubicBezTo>
                  <a:cubicBezTo>
                    <a:pt x="219275" y="328911"/>
                    <a:pt x="206992" y="297807"/>
                    <a:pt x="206992" y="262970"/>
                  </a:cubicBezTo>
                  <a:cubicBezTo>
                    <a:pt x="206992" y="197118"/>
                    <a:pt x="250426" y="143530"/>
                    <a:pt x="303740" y="143530"/>
                  </a:cubicBezTo>
                  <a:close/>
                  <a:moveTo>
                    <a:pt x="288644" y="31105"/>
                  </a:moveTo>
                  <a:cubicBezTo>
                    <a:pt x="149974" y="38747"/>
                    <a:pt x="38806" y="149748"/>
                    <a:pt x="31152" y="288209"/>
                  </a:cubicBezTo>
                  <a:lnTo>
                    <a:pt x="91141" y="288209"/>
                  </a:lnTo>
                  <a:lnTo>
                    <a:pt x="91141" y="318514"/>
                  </a:lnTo>
                  <a:lnTo>
                    <a:pt x="31152" y="318514"/>
                  </a:lnTo>
                  <a:cubicBezTo>
                    <a:pt x="38806" y="456975"/>
                    <a:pt x="149974" y="567886"/>
                    <a:pt x="288644" y="575617"/>
                  </a:cubicBezTo>
                  <a:lnTo>
                    <a:pt x="288644" y="515718"/>
                  </a:lnTo>
                  <a:lnTo>
                    <a:pt x="318995" y="515718"/>
                  </a:lnTo>
                  <a:lnTo>
                    <a:pt x="318995" y="575617"/>
                  </a:lnTo>
                  <a:cubicBezTo>
                    <a:pt x="457665" y="567886"/>
                    <a:pt x="568833" y="456975"/>
                    <a:pt x="576487" y="318514"/>
                  </a:cubicBezTo>
                  <a:lnTo>
                    <a:pt x="516498" y="318514"/>
                  </a:lnTo>
                  <a:lnTo>
                    <a:pt x="516498" y="288209"/>
                  </a:lnTo>
                  <a:lnTo>
                    <a:pt x="576487" y="288209"/>
                  </a:lnTo>
                  <a:cubicBezTo>
                    <a:pt x="568833" y="149748"/>
                    <a:pt x="457665" y="38747"/>
                    <a:pt x="318995" y="31105"/>
                  </a:cubicBezTo>
                  <a:lnTo>
                    <a:pt x="318995" y="91004"/>
                  </a:lnTo>
                  <a:lnTo>
                    <a:pt x="288644" y="91004"/>
                  </a:ln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68" name="组合 83"/>
          <p:cNvGrpSpPr/>
          <p:nvPr/>
        </p:nvGrpSpPr>
        <p:grpSpPr>
          <a:xfrm>
            <a:off x="6760420" y="3112160"/>
            <a:ext cx="1065603" cy="1233024"/>
            <a:chOff x="6518711" y="2764496"/>
            <a:chExt cx="1166390" cy="1349647"/>
          </a:xfrm>
        </p:grpSpPr>
        <p:sp>
          <p:nvSpPr>
            <p:cNvPr id="69" name="ïṣlïḋè"/>
            <p:cNvSpPr/>
            <p:nvPr/>
          </p:nvSpPr>
          <p:spPr>
            <a:xfrm rot="18900000">
              <a:off x="6518711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ïśļíḑê"/>
            <p:cNvSpPr/>
            <p:nvPr/>
          </p:nvSpPr>
          <p:spPr>
            <a:xfrm rot="18900000">
              <a:off x="6518711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íślïďê"/>
            <p:cNvSpPr/>
            <p:nvPr/>
          </p:nvSpPr>
          <p:spPr bwMode="auto">
            <a:xfrm>
              <a:off x="6960591" y="3104374"/>
              <a:ext cx="282627" cy="486631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2" name="组合 84"/>
          <p:cNvGrpSpPr/>
          <p:nvPr/>
        </p:nvGrpSpPr>
        <p:grpSpPr>
          <a:xfrm>
            <a:off x="4420911" y="2922032"/>
            <a:ext cx="1065603" cy="1208546"/>
            <a:chOff x="4555000" y="2608031"/>
            <a:chExt cx="1166390" cy="1322855"/>
          </a:xfrm>
        </p:grpSpPr>
        <p:sp>
          <p:nvSpPr>
            <p:cNvPr id="73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6" name="组合 90"/>
          <p:cNvGrpSpPr/>
          <p:nvPr/>
        </p:nvGrpSpPr>
        <p:grpSpPr>
          <a:xfrm>
            <a:off x="1117161" y="4733300"/>
            <a:ext cx="3022460" cy="637639"/>
            <a:chOff x="4457820" y="2412339"/>
            <a:chExt cx="3022460" cy="637639"/>
          </a:xfrm>
        </p:grpSpPr>
        <p:sp>
          <p:nvSpPr>
            <p:cNvPr id="77" name="文本框 76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总线型拓扑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总线型拓扑采用单根传输线连接所有节点，结构简单成本低，但故障检测困难且扩展性差。</a:t>
              </a:r>
            </a:p>
          </p:txBody>
        </p:sp>
      </p:grpSp>
      <p:grpSp>
        <p:nvGrpSpPr>
          <p:cNvPr id="79" name="组合 93"/>
          <p:cNvGrpSpPr/>
          <p:nvPr/>
        </p:nvGrpSpPr>
        <p:grpSpPr>
          <a:xfrm>
            <a:off x="5781989" y="4733300"/>
            <a:ext cx="3022460" cy="637639"/>
            <a:chOff x="4457820" y="2412339"/>
            <a:chExt cx="3022460" cy="637639"/>
          </a:xfrm>
        </p:grpSpPr>
        <p:sp>
          <p:nvSpPr>
            <p:cNvPr id="80" name="文本框 79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环型拓扑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环型拓扑中节点通过闭合环路连接，数据沿固定方向传输，典型应用包括令牌环网络。</a:t>
              </a:r>
            </a:p>
          </p:txBody>
        </p:sp>
      </p:grpSp>
      <p:grpSp>
        <p:nvGrpSpPr>
          <p:cNvPr id="82" name="组合 96"/>
          <p:cNvGrpSpPr/>
          <p:nvPr/>
        </p:nvGrpSpPr>
        <p:grpSpPr>
          <a:xfrm>
            <a:off x="3442481" y="1669654"/>
            <a:ext cx="3022460" cy="637639"/>
            <a:chOff x="4457820" y="2412339"/>
            <a:chExt cx="3022460" cy="637639"/>
          </a:xfrm>
        </p:grpSpPr>
        <p:sp>
          <p:nvSpPr>
            <p:cNvPr id="83" name="文本框 82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星型拓扑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星型拓扑以中央节点为核心，各终端设备通过独立链路连接，结构简单但依赖中心节点，适用于小型局域网。</a:t>
              </a:r>
            </a:p>
          </p:txBody>
        </p:sp>
      </p:grpSp>
      <p:grpSp>
        <p:nvGrpSpPr>
          <p:cNvPr id="85" name="组合 99"/>
          <p:cNvGrpSpPr/>
          <p:nvPr/>
        </p:nvGrpSpPr>
        <p:grpSpPr>
          <a:xfrm>
            <a:off x="8060164" y="1669654"/>
            <a:ext cx="3022460" cy="637639"/>
            <a:chOff x="4457820" y="2412339"/>
            <a:chExt cx="3022460" cy="637639"/>
          </a:xfrm>
        </p:grpSpPr>
        <p:sp>
          <p:nvSpPr>
            <p:cNvPr id="86" name="文本框 85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网状拓扑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网状拓扑结构中各节点通过多条路径互联，具有高可靠性和冗余性，但成本较高且管理复杂。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拓扑结构特点</a:t>
            </a:r>
          </a:p>
        </p:txBody>
      </p:sp>
      <p:grpSp>
        <p:nvGrpSpPr>
          <p:cNvPr id="27" name="组合 2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8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ŝlïḍé"/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99656" y="46410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8" name="îŝḻiḑè"/>
          <p:cNvSpPr/>
          <p:nvPr/>
        </p:nvSpPr>
        <p:spPr>
          <a:xfrm>
            <a:off x="2418862" y="6257065"/>
            <a:ext cx="1188126" cy="4573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śḷíḓê"/>
          <p:cNvSpPr/>
          <p:nvPr/>
        </p:nvSpPr>
        <p:spPr>
          <a:xfrm>
            <a:off x="8399709" y="5816111"/>
            <a:ext cx="1188126" cy="451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5583" y="3570562"/>
            <a:ext cx="2121460" cy="1823775"/>
            <a:chOff x="765583" y="3208612"/>
            <a:chExt cx="2121460" cy="1823775"/>
          </a:xfrm>
        </p:grpSpPr>
        <p:grpSp>
          <p:nvGrpSpPr>
            <p:cNvPr id="21" name="îṧḻiḍê" title="MJ8JxobmQhO5YsZmEcy6DZVp0AZTfE39zvT5PAyas4bMl"/>
            <p:cNvGrpSpPr/>
            <p:nvPr/>
          </p:nvGrpSpPr>
          <p:grpSpPr>
            <a:xfrm>
              <a:off x="1343471" y="3208612"/>
              <a:ext cx="792088" cy="792085"/>
              <a:chOff x="2406923" y="2845390"/>
              <a:chExt cx="571222" cy="571221"/>
            </a:xfrm>
          </p:grpSpPr>
          <p:sp>
            <p:nvSpPr>
              <p:cNvPr id="24" name="íşḷí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ïṡlíḍe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765583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总线型拓扑结构简单、成本低，但故障检测困难，扩展性差，适用于早期小型局域网。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14699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总线型特点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357872" y="3694841"/>
            <a:ext cx="2121460" cy="1699496"/>
            <a:chOff x="3357872" y="3332891"/>
            <a:chExt cx="2121460" cy="1699496"/>
          </a:xfrm>
        </p:grpSpPr>
        <p:grpSp>
          <p:nvGrpSpPr>
            <p:cNvPr id="32" name="íśḻîdè" title="MJ8JxobmQhO5YsZmEcy6DZVp0AZTfE39zvT5PAyas4bMl"/>
            <p:cNvGrpSpPr/>
            <p:nvPr/>
          </p:nvGrpSpPr>
          <p:grpSpPr>
            <a:xfrm>
              <a:off x="3935760" y="3332891"/>
              <a:ext cx="792088" cy="792085"/>
              <a:chOff x="2406923" y="2845390"/>
              <a:chExt cx="571222" cy="571221"/>
            </a:xfrm>
          </p:grpSpPr>
          <p:sp>
            <p:nvSpPr>
              <p:cNvPr id="35" name="íşḻi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iṣľîḓè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8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357872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星型拓扑结构以中央节点为核心，各终端独立连接，具有结构简单、易于管理维护但依赖中心节点的特点。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06988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星型结构分析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946066" y="40441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6711992" y="3048457"/>
            <a:ext cx="2121460" cy="1678074"/>
            <a:chOff x="6711992" y="2686507"/>
            <a:chExt cx="2121460" cy="1678074"/>
          </a:xfrm>
        </p:grpSpPr>
        <p:grpSp>
          <p:nvGrpSpPr>
            <p:cNvPr id="39" name="ïŝļïďe" title="RRWCujOtcqiJLIlMJ8JxobmQhO5YsZmEcy6DZVp0AZTfE39zvT5PAyas4bMl"/>
            <p:cNvGrpSpPr/>
            <p:nvPr/>
          </p:nvGrpSpPr>
          <p:grpSpPr>
            <a:xfrm>
              <a:off x="7391935" y="2686507"/>
              <a:ext cx="792088" cy="792085"/>
              <a:chOff x="2406923" y="2845390"/>
              <a:chExt cx="571222" cy="571221"/>
            </a:xfrm>
          </p:grpSpPr>
          <p:sp>
            <p:nvSpPr>
              <p:cNvPr id="42" name="îS1íḋ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iŝ1iďê" title="tENvehlOdiZm1Hmry6MHxwOH8WsTKLSa514qPVJnvhhWFnRDjZGIbRZNsFBp"/>
              <p:cNvSpPr/>
              <p:nvPr/>
            </p:nvSpPr>
            <p:spPr bwMode="auto">
              <a:xfrm>
                <a:off x="2540113" y="2978777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711992" y="3996281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环形拓扑中节点通过闭合环路连接，数据单向传输，具有结构简单、延迟确定等特性，但故障节点会影响全网通信。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61108" y="3584704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环形拓扑特性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99098" y="2563318"/>
            <a:ext cx="2182293" cy="1765926"/>
            <a:chOff x="9099098" y="2201368"/>
            <a:chExt cx="2182293" cy="1765926"/>
          </a:xfrm>
        </p:grpSpPr>
        <p:grpSp>
          <p:nvGrpSpPr>
            <p:cNvPr id="45" name="i$líḍê" title="MJ8JxobmQhO5YsZmEcy6DZVp0AZTfE39zvT5PAyas4bMl"/>
            <p:cNvGrpSpPr/>
            <p:nvPr/>
          </p:nvGrpSpPr>
          <p:grpSpPr>
            <a:xfrm>
              <a:off x="9777181" y="2201368"/>
              <a:ext cx="792088" cy="792085"/>
              <a:chOff x="2406923" y="2845390"/>
              <a:chExt cx="571222" cy="571221"/>
            </a:xfrm>
          </p:grpSpPr>
          <p:sp>
            <p:nvSpPr>
              <p:cNvPr id="48" name="îṩľíḓ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îs1îḍê" title="ry6MHxwOH8WsTKLSa514qPVJnvhhWFnRDjZGIbRZNsFBp"/>
              <p:cNvSpPr/>
              <p:nvPr/>
            </p:nvSpPr>
            <p:spPr bwMode="auto">
              <a:xfrm>
                <a:off x="2540113" y="2998523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9099098" y="3598994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网状结构具有高可靠性、冗余路径多、容错能力强，但布线复杂成本高，适用于关键网络系统。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409047" y="3187417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网状结构特点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拓扑故障排查</a:t>
            </a:r>
          </a:p>
        </p:txBody>
      </p:sp>
      <p:grpSp>
        <p:nvGrpSpPr>
          <p:cNvPr id="13" name="组合 1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矩形: 圆角 2"/>
          <p:cNvSpPr/>
          <p:nvPr/>
        </p:nvSpPr>
        <p:spPr>
          <a:xfrm>
            <a:off x="519659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42108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322517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22394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48835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拓扑结构识别</a:t>
            </a: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0558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拓扑结构识别阶段主要讲解总线型、星型、环型等常见网络拓扑的特点、应用场景及识别方法，培养学生网络架构分析能力。</a:t>
            </a:r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850263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故障点定位</a:t>
            </a: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350701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故障点定位阶段需掌握分层排查法，包括物理层检测、协议分析、日志审查等技能，通过逐步排除确定网络故障根源。</a:t>
            </a: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51693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连通性测试</a:t>
            </a: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408448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连通性测试阶段主要讲解ping、tracert等命令的使用方法，通过实验验证网络设备间的连通性，分析常见故障原因。</a:t>
            </a: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653124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日志分析</a:t>
            </a: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9309879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日志分析阶段主要讲解日志收集、存储、处理及可视化技术，培养学生运用工具分析网络日志、排查故障的能力。</a:t>
            </a:r>
          </a:p>
        </p:txBody>
      </p:sp>
      <p:sp>
        <p:nvSpPr>
          <p:cNvPr id="29" name="AutoShape 59"/>
          <p:cNvSpPr/>
          <p:nvPr/>
        </p:nvSpPr>
        <p:spPr bwMode="auto">
          <a:xfrm>
            <a:off x="10125511" y="2611201"/>
            <a:ext cx="645268" cy="64242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7224601" y="2630641"/>
            <a:ext cx="644224" cy="603548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AutoShape 112"/>
          <p:cNvSpPr/>
          <p:nvPr/>
        </p:nvSpPr>
        <p:spPr bwMode="auto">
          <a:xfrm>
            <a:off x="4322649" y="2611201"/>
            <a:ext cx="645271" cy="64242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22884" y="2610303"/>
            <a:ext cx="441943" cy="64422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animBg="1"/>
      <p:bldP spid="29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拓扑优化设计</a:t>
            </a:r>
          </a:p>
        </p:txBody>
      </p:sp>
      <p:grpSp>
        <p:nvGrpSpPr>
          <p:cNvPr id="52" name="组合 5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5" name="AutoShape 5"/>
          <p:cNvSpPr/>
          <p:nvPr/>
        </p:nvSpPr>
        <p:spPr bwMode="auto">
          <a:xfrm>
            <a:off x="1219200" y="3061970"/>
            <a:ext cx="2362835" cy="8451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7" name="AutoShape 7"/>
          <p:cNvSpPr/>
          <p:nvPr/>
        </p:nvSpPr>
        <p:spPr bwMode="auto">
          <a:xfrm>
            <a:off x="1167765" y="1974215"/>
            <a:ext cx="910590" cy="91059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AutoShape 9"/>
          <p:cNvSpPr/>
          <p:nvPr/>
        </p:nvSpPr>
        <p:spPr bwMode="auto">
          <a:xfrm>
            <a:off x="1717675" y="3490595"/>
            <a:ext cx="148336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拓扑结构基础</a:t>
            </a:r>
          </a:p>
        </p:txBody>
      </p:sp>
      <p:sp>
        <p:nvSpPr>
          <p:cNvPr id="60" name="AutoShape 10"/>
          <p:cNvSpPr/>
          <p:nvPr/>
        </p:nvSpPr>
        <p:spPr bwMode="auto">
          <a:xfrm>
            <a:off x="3777413" y="3260430"/>
            <a:ext cx="2245777" cy="82604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AutoShape 12"/>
          <p:cNvSpPr/>
          <p:nvPr/>
        </p:nvSpPr>
        <p:spPr bwMode="auto">
          <a:xfrm>
            <a:off x="3799205" y="4357370"/>
            <a:ext cx="955675" cy="95694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AutoShape 14"/>
          <p:cNvSpPr/>
          <p:nvPr/>
        </p:nvSpPr>
        <p:spPr bwMode="auto">
          <a:xfrm>
            <a:off x="4166870" y="3446145"/>
            <a:ext cx="157607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优化设计原理</a:t>
            </a:r>
          </a:p>
        </p:txBody>
      </p:sp>
      <p:sp>
        <p:nvSpPr>
          <p:cNvPr id="65" name="AutoShape 15"/>
          <p:cNvSpPr/>
          <p:nvPr/>
        </p:nvSpPr>
        <p:spPr bwMode="auto">
          <a:xfrm>
            <a:off x="6344920" y="3099435"/>
            <a:ext cx="2250440" cy="805180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67" name="AutoShape 17"/>
          <p:cNvSpPr/>
          <p:nvPr/>
        </p:nvSpPr>
        <p:spPr bwMode="auto">
          <a:xfrm>
            <a:off x="6249035" y="1974215"/>
            <a:ext cx="903605" cy="90360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AutoShape 19"/>
          <p:cNvSpPr/>
          <p:nvPr/>
        </p:nvSpPr>
        <p:spPr bwMode="auto">
          <a:xfrm>
            <a:off x="6659245" y="3471545"/>
            <a:ext cx="1553845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案例分析实践</a:t>
            </a:r>
            <a:endParaRPr lang="zh-CN" altLang="en-US" sz="1600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AutoShape 20"/>
          <p:cNvSpPr/>
          <p:nvPr/>
        </p:nvSpPr>
        <p:spPr bwMode="auto">
          <a:xfrm>
            <a:off x="8996055" y="3284146"/>
            <a:ext cx="2248016" cy="82686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72" name="AutoShape 22"/>
          <p:cNvSpPr/>
          <p:nvPr/>
        </p:nvSpPr>
        <p:spPr bwMode="auto">
          <a:xfrm>
            <a:off x="8964930" y="4357370"/>
            <a:ext cx="955675" cy="95758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AutoShape 24"/>
          <p:cNvSpPr/>
          <p:nvPr/>
        </p:nvSpPr>
        <p:spPr bwMode="auto">
          <a:xfrm>
            <a:off x="9360535" y="3458210"/>
            <a:ext cx="167132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互动讨论环节</a:t>
            </a:r>
          </a:p>
        </p:txBody>
      </p:sp>
      <p:sp>
        <p:nvSpPr>
          <p:cNvPr id="76" name="AutoShape 26"/>
          <p:cNvSpPr/>
          <p:nvPr/>
        </p:nvSpPr>
        <p:spPr bwMode="auto">
          <a:xfrm>
            <a:off x="1230630" y="4112895"/>
            <a:ext cx="228536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计算机网络拓扑结构包括总线型、星型、环型、树型和网状型等基本类型，每种结构具有不同的连接方式和传输特性。</a:t>
            </a:r>
          </a:p>
        </p:txBody>
      </p:sp>
      <p:sp>
        <p:nvSpPr>
          <p:cNvPr id="78" name="AutoShape 28"/>
          <p:cNvSpPr/>
          <p:nvPr/>
        </p:nvSpPr>
        <p:spPr bwMode="auto">
          <a:xfrm>
            <a:off x="3841115" y="2370455"/>
            <a:ext cx="226695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优化设计原理阶段重点讲解网络拓扑结构、协议分层模型和性能评估方法，培养学生分析优化网络架构的能力。</a:t>
            </a:r>
          </a:p>
        </p:txBody>
      </p:sp>
      <p:sp>
        <p:nvSpPr>
          <p:cNvPr id="80" name="AutoShape 30"/>
          <p:cNvSpPr/>
          <p:nvPr/>
        </p:nvSpPr>
        <p:spPr bwMode="auto">
          <a:xfrm>
            <a:off x="6362065" y="4104640"/>
            <a:ext cx="216979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选取典型网络故障案例，引导学生分析拓扑结构、协议配置和排错流程，通过分组讨论与实践操作掌握问题诊断与解决方法。</a:t>
            </a:r>
          </a:p>
        </p:txBody>
      </p:sp>
      <p:sp>
        <p:nvSpPr>
          <p:cNvPr id="82" name="AutoShape 32"/>
          <p:cNvSpPr/>
          <p:nvPr/>
        </p:nvSpPr>
        <p:spPr bwMode="auto">
          <a:xfrm>
            <a:off x="9056370" y="2411095"/>
            <a:ext cx="234696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互动讨论环节重点分析网络协议工作原理，引导学生分组探讨TCP/IP分层模型的实际应用场景与数据传输过程。</a:t>
            </a:r>
          </a:p>
        </p:txBody>
      </p:sp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880" y="2129155"/>
            <a:ext cx="593725" cy="593725"/>
          </a:xfrm>
          <a:prstGeom prst="rect">
            <a:avLst/>
          </a:prstGeom>
        </p:spPr>
      </p:pic>
      <p:pic>
        <p:nvPicPr>
          <p:cNvPr id="3" name="图片 2" descr="文件查询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3830" y="4533900"/>
            <a:ext cx="607060" cy="607060"/>
          </a:xfrm>
          <a:prstGeom prst="rect">
            <a:avLst/>
          </a:prstGeom>
        </p:spPr>
      </p:pic>
      <p:pic>
        <p:nvPicPr>
          <p:cNvPr id="4" name="图片 3" descr="放大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75" y="2114550"/>
            <a:ext cx="593725" cy="593725"/>
          </a:xfrm>
          <a:prstGeom prst="rect">
            <a:avLst/>
          </a:prstGeom>
        </p:spPr>
      </p:pic>
      <p:pic>
        <p:nvPicPr>
          <p:cNvPr id="5" name="图片 4" descr="文件查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9555" y="4533900"/>
            <a:ext cx="607060" cy="607060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6" grpId="0" bldLvl="0" animBg="1"/>
      <p:bldP spid="76" grpId="1" animBg="1"/>
      <p:bldP spid="78" grpId="0" bldLvl="0" animBg="1"/>
      <p:bldP spid="78" grpId="1" animBg="1"/>
      <p:bldP spid="80" grpId="0" bldLvl="0" animBg="1"/>
      <p:bldP spid="80" grpId="1" animBg="1"/>
      <p:bldP spid="82" grpId="0" bldLvl="0" animBg="1"/>
      <p:bldP spid="8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协议探究是计算机网络基础课程的核心内容，重点分析通信规则、数据格式和交互流程，帮助学生理解网络通信的基本原理与实现机制。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协议探究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协议概念解析</a:t>
            </a: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247975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5848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6912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34785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011555" y="3700145"/>
            <a:ext cx="100336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284498" y="3498844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573863" y="3498843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5" name="椭圆 34"/>
          <p:cNvSpPr/>
          <p:nvPr/>
        </p:nvSpPr>
        <p:spPr>
          <a:xfrm>
            <a:off x="6863228" y="3498843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6" name="椭圆 35"/>
          <p:cNvSpPr/>
          <p:nvPr/>
        </p:nvSpPr>
        <p:spPr>
          <a:xfrm>
            <a:off x="9152593" y="3529875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37" name="椭圆 36"/>
          <p:cNvSpPr/>
          <p:nvPr/>
        </p:nvSpPr>
        <p:spPr>
          <a:xfrm>
            <a:off x="2110105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399280" y="1806575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978265" y="1807210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17030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270125" y="5028568"/>
            <a:ext cx="368300" cy="336598"/>
            <a:chOff x="8415" y="6739"/>
            <a:chExt cx="560" cy="493"/>
          </a:xfrm>
          <a:solidFill>
            <a:srgbClr val="669C78"/>
          </a:solidFill>
        </p:grpSpPr>
        <p:sp>
          <p:nvSpPr>
            <p:cNvPr id="42" name="Freeform14"/>
            <p:cNvSpPr/>
            <p:nvPr/>
          </p:nvSpPr>
          <p:spPr bwMode="auto">
            <a:xfrm>
              <a:off x="8466" y="6761"/>
              <a:ext cx="209" cy="450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15"/>
            <p:cNvSpPr/>
            <p:nvPr/>
          </p:nvSpPr>
          <p:spPr bwMode="auto">
            <a:xfrm>
              <a:off x="8415" y="6908"/>
              <a:ext cx="29" cy="158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16"/>
            <p:cNvSpPr/>
            <p:nvPr/>
          </p:nvSpPr>
          <p:spPr bwMode="auto">
            <a:xfrm>
              <a:off x="8726" y="6862"/>
              <a:ext cx="83" cy="246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17"/>
            <p:cNvSpPr/>
            <p:nvPr/>
          </p:nvSpPr>
          <p:spPr bwMode="auto">
            <a:xfrm flipV="1">
              <a:off x="8777" y="6801"/>
              <a:ext cx="110" cy="367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18"/>
            <p:cNvSpPr/>
            <p:nvPr/>
          </p:nvSpPr>
          <p:spPr bwMode="auto">
            <a:xfrm>
              <a:off x="8841" y="6739"/>
              <a:ext cx="134" cy="493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Freeform 250"/>
          <p:cNvSpPr>
            <a:spLocks noEditPoints="1"/>
          </p:cNvSpPr>
          <p:nvPr/>
        </p:nvSpPr>
        <p:spPr bwMode="auto">
          <a:xfrm>
            <a:off x="4573929" y="1981200"/>
            <a:ext cx="403225" cy="388938"/>
          </a:xfrm>
          <a:custGeom>
            <a:avLst/>
            <a:gdLst>
              <a:gd name="T0" fmla="*/ 19 w 229"/>
              <a:gd name="T1" fmla="*/ 0 h 217"/>
              <a:gd name="T2" fmla="*/ 209 w 229"/>
              <a:gd name="T3" fmla="*/ 0 h 217"/>
              <a:gd name="T4" fmla="*/ 229 w 229"/>
              <a:gd name="T5" fmla="*/ 20 h 217"/>
              <a:gd name="T6" fmla="*/ 229 w 229"/>
              <a:gd name="T7" fmla="*/ 140 h 217"/>
              <a:gd name="T8" fmla="*/ 209 w 229"/>
              <a:gd name="T9" fmla="*/ 160 h 217"/>
              <a:gd name="T10" fmla="*/ 19 w 229"/>
              <a:gd name="T11" fmla="*/ 160 h 217"/>
              <a:gd name="T12" fmla="*/ 0 w 229"/>
              <a:gd name="T13" fmla="*/ 140 h 217"/>
              <a:gd name="T14" fmla="*/ 0 w 229"/>
              <a:gd name="T15" fmla="*/ 20 h 217"/>
              <a:gd name="T16" fmla="*/ 19 w 229"/>
              <a:gd name="T17" fmla="*/ 0 h 217"/>
              <a:gd name="T18" fmla="*/ 56 w 229"/>
              <a:gd name="T19" fmla="*/ 203 h 217"/>
              <a:gd name="T20" fmla="*/ 94 w 229"/>
              <a:gd name="T21" fmla="*/ 199 h 217"/>
              <a:gd name="T22" fmla="*/ 94 w 229"/>
              <a:gd name="T23" fmla="*/ 171 h 217"/>
              <a:gd name="T24" fmla="*/ 140 w 229"/>
              <a:gd name="T25" fmla="*/ 171 h 217"/>
              <a:gd name="T26" fmla="*/ 140 w 229"/>
              <a:gd name="T27" fmla="*/ 199 h 217"/>
              <a:gd name="T28" fmla="*/ 176 w 229"/>
              <a:gd name="T29" fmla="*/ 203 h 217"/>
              <a:gd name="T30" fmla="*/ 176 w 229"/>
              <a:gd name="T31" fmla="*/ 217 h 217"/>
              <a:gd name="T32" fmla="*/ 56 w 229"/>
              <a:gd name="T33" fmla="*/ 217 h 217"/>
              <a:gd name="T34" fmla="*/ 56 w 229"/>
              <a:gd name="T35" fmla="*/ 203 h 217"/>
              <a:gd name="T36" fmla="*/ 17 w 229"/>
              <a:gd name="T37" fmla="*/ 19 h 217"/>
              <a:gd name="T38" fmla="*/ 17 w 229"/>
              <a:gd name="T39" fmla="*/ 124 h 217"/>
              <a:gd name="T40" fmla="*/ 210 w 229"/>
              <a:gd name="T41" fmla="*/ 124 h 217"/>
              <a:gd name="T42" fmla="*/ 210 w 229"/>
              <a:gd name="T43" fmla="*/ 19 h 217"/>
              <a:gd name="T44" fmla="*/ 17 w 229"/>
              <a:gd name="T45" fmla="*/ 19 h 217"/>
              <a:gd name="T46" fmla="*/ 191 w 229"/>
              <a:gd name="T47" fmla="*/ 134 h 217"/>
              <a:gd name="T48" fmla="*/ 183 w 229"/>
              <a:gd name="T49" fmla="*/ 142 h 217"/>
              <a:gd name="T50" fmla="*/ 191 w 229"/>
              <a:gd name="T51" fmla="*/ 150 h 217"/>
              <a:gd name="T52" fmla="*/ 199 w 229"/>
              <a:gd name="T53" fmla="*/ 142 h 217"/>
              <a:gd name="T54" fmla="*/ 191 w 229"/>
              <a:gd name="T55" fmla="*/ 13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267"/>
          <p:cNvSpPr>
            <a:spLocks noEditPoints="1"/>
          </p:cNvSpPr>
          <p:nvPr/>
        </p:nvSpPr>
        <p:spPr bwMode="auto">
          <a:xfrm>
            <a:off x="6861199" y="4967923"/>
            <a:ext cx="449263" cy="458787"/>
          </a:xfrm>
          <a:custGeom>
            <a:avLst/>
            <a:gdLst>
              <a:gd name="T0" fmla="*/ 107 w 213"/>
              <a:gd name="T1" fmla="*/ 0 h 213"/>
              <a:gd name="T2" fmla="*/ 213 w 213"/>
              <a:gd name="T3" fmla="*/ 107 h 213"/>
              <a:gd name="T4" fmla="*/ 107 w 213"/>
              <a:gd name="T5" fmla="*/ 213 h 213"/>
              <a:gd name="T6" fmla="*/ 0 w 213"/>
              <a:gd name="T7" fmla="*/ 107 h 213"/>
              <a:gd name="T8" fmla="*/ 107 w 213"/>
              <a:gd name="T9" fmla="*/ 0 h 213"/>
              <a:gd name="T10" fmla="*/ 89 w 213"/>
              <a:gd name="T11" fmla="*/ 75 h 213"/>
              <a:gd name="T12" fmla="*/ 100 w 213"/>
              <a:gd name="T13" fmla="*/ 70 h 213"/>
              <a:gd name="T14" fmla="*/ 87 w 213"/>
              <a:gd name="T15" fmla="*/ 18 h 213"/>
              <a:gd name="T16" fmla="*/ 63 w 213"/>
              <a:gd name="T17" fmla="*/ 26 h 213"/>
              <a:gd name="T18" fmla="*/ 89 w 213"/>
              <a:gd name="T19" fmla="*/ 75 h 213"/>
              <a:gd name="T20" fmla="*/ 107 w 213"/>
              <a:gd name="T21" fmla="*/ 82 h 213"/>
              <a:gd name="T22" fmla="*/ 82 w 213"/>
              <a:gd name="T23" fmla="*/ 107 h 213"/>
              <a:gd name="T24" fmla="*/ 107 w 213"/>
              <a:gd name="T25" fmla="*/ 131 h 213"/>
              <a:gd name="T26" fmla="*/ 131 w 213"/>
              <a:gd name="T27" fmla="*/ 107 h 213"/>
              <a:gd name="T28" fmla="*/ 107 w 213"/>
              <a:gd name="T29" fmla="*/ 82 h 213"/>
              <a:gd name="T30" fmla="*/ 132 w 213"/>
              <a:gd name="T31" fmla="*/ 133 h 213"/>
              <a:gd name="T32" fmla="*/ 122 w 213"/>
              <a:gd name="T33" fmla="*/ 140 h 213"/>
              <a:gd name="T34" fmla="*/ 149 w 213"/>
              <a:gd name="T35" fmla="*/ 187 h 213"/>
              <a:gd name="T36" fmla="*/ 169 w 213"/>
              <a:gd name="T37" fmla="*/ 173 h 213"/>
              <a:gd name="T38" fmla="*/ 132 w 213"/>
              <a:gd name="T39" fmla="*/ 133 h 213"/>
              <a:gd name="T40" fmla="*/ 197 w 213"/>
              <a:gd name="T41" fmla="*/ 126 h 213"/>
              <a:gd name="T42" fmla="*/ 144 w 213"/>
              <a:gd name="T43" fmla="*/ 112 h 213"/>
              <a:gd name="T44" fmla="*/ 138 w 213"/>
              <a:gd name="T45" fmla="*/ 126 h 213"/>
              <a:gd name="T46" fmla="*/ 181 w 213"/>
              <a:gd name="T47" fmla="*/ 160 h 213"/>
              <a:gd name="T48" fmla="*/ 197 w 213"/>
              <a:gd name="T49" fmla="*/ 126 h 213"/>
              <a:gd name="T50" fmla="*/ 25 w 213"/>
              <a:gd name="T51" fmla="*/ 65 h 213"/>
              <a:gd name="T52" fmla="*/ 72 w 213"/>
              <a:gd name="T53" fmla="*/ 92 h 213"/>
              <a:gd name="T54" fmla="*/ 82 w 213"/>
              <a:gd name="T55" fmla="*/ 80 h 213"/>
              <a:gd name="T56" fmla="*/ 49 w 213"/>
              <a:gd name="T57" fmla="*/ 36 h 213"/>
              <a:gd name="T58" fmla="*/ 25 w 213"/>
              <a:gd name="T59" fmla="*/ 6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166" y="0"/>
                  <a:pt x="213" y="48"/>
                  <a:pt x="213" y="107"/>
                </a:cubicBezTo>
                <a:cubicBezTo>
                  <a:pt x="213" y="165"/>
                  <a:pt x="166" y="213"/>
                  <a:pt x="107" y="213"/>
                </a:cubicBezTo>
                <a:cubicBezTo>
                  <a:pt x="48" y="213"/>
                  <a:pt x="0" y="165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  <a:moveTo>
                  <a:pt x="89" y="75"/>
                </a:moveTo>
                <a:cubicBezTo>
                  <a:pt x="93" y="73"/>
                  <a:pt x="96" y="71"/>
                  <a:pt x="100" y="70"/>
                </a:cubicBezTo>
                <a:cubicBezTo>
                  <a:pt x="87" y="18"/>
                  <a:pt x="87" y="18"/>
                  <a:pt x="87" y="18"/>
                </a:cubicBezTo>
                <a:cubicBezTo>
                  <a:pt x="79" y="20"/>
                  <a:pt x="71" y="23"/>
                  <a:pt x="63" y="26"/>
                </a:cubicBezTo>
                <a:cubicBezTo>
                  <a:pt x="89" y="75"/>
                  <a:pt x="89" y="75"/>
                  <a:pt x="89" y="75"/>
                </a:cubicBezTo>
                <a:close/>
                <a:moveTo>
                  <a:pt x="107" y="82"/>
                </a:moveTo>
                <a:cubicBezTo>
                  <a:pt x="93" y="82"/>
                  <a:pt x="82" y="93"/>
                  <a:pt x="82" y="107"/>
                </a:cubicBezTo>
                <a:cubicBezTo>
                  <a:pt x="82" y="120"/>
                  <a:pt x="93" y="131"/>
                  <a:pt x="107" y="131"/>
                </a:cubicBezTo>
                <a:cubicBezTo>
                  <a:pt x="120" y="131"/>
                  <a:pt x="131" y="120"/>
                  <a:pt x="131" y="107"/>
                </a:cubicBezTo>
                <a:cubicBezTo>
                  <a:pt x="131" y="93"/>
                  <a:pt x="120" y="82"/>
                  <a:pt x="107" y="82"/>
                </a:cubicBezTo>
                <a:close/>
                <a:moveTo>
                  <a:pt x="132" y="133"/>
                </a:moveTo>
                <a:cubicBezTo>
                  <a:pt x="129" y="135"/>
                  <a:pt x="126" y="138"/>
                  <a:pt x="122" y="140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56" y="183"/>
                  <a:pt x="163" y="178"/>
                  <a:pt x="169" y="173"/>
                </a:cubicBezTo>
                <a:cubicBezTo>
                  <a:pt x="132" y="133"/>
                  <a:pt x="132" y="133"/>
                  <a:pt x="132" y="133"/>
                </a:cubicBezTo>
                <a:close/>
                <a:moveTo>
                  <a:pt x="197" y="126"/>
                </a:moveTo>
                <a:cubicBezTo>
                  <a:pt x="144" y="112"/>
                  <a:pt x="144" y="112"/>
                  <a:pt x="144" y="112"/>
                </a:cubicBezTo>
                <a:cubicBezTo>
                  <a:pt x="143" y="117"/>
                  <a:pt x="141" y="121"/>
                  <a:pt x="138" y="126"/>
                </a:cubicBezTo>
                <a:cubicBezTo>
                  <a:pt x="181" y="160"/>
                  <a:pt x="181" y="160"/>
                  <a:pt x="181" y="160"/>
                </a:cubicBezTo>
                <a:cubicBezTo>
                  <a:pt x="188" y="149"/>
                  <a:pt x="194" y="138"/>
                  <a:pt x="197" y="126"/>
                </a:cubicBezTo>
                <a:close/>
                <a:moveTo>
                  <a:pt x="25" y="65"/>
                </a:moveTo>
                <a:cubicBezTo>
                  <a:pt x="72" y="92"/>
                  <a:pt x="72" y="92"/>
                  <a:pt x="72" y="92"/>
                </a:cubicBezTo>
                <a:cubicBezTo>
                  <a:pt x="75" y="87"/>
                  <a:pt x="78" y="83"/>
                  <a:pt x="82" y="80"/>
                </a:cubicBezTo>
                <a:cubicBezTo>
                  <a:pt x="49" y="36"/>
                  <a:pt x="49" y="36"/>
                  <a:pt x="49" y="36"/>
                </a:cubicBezTo>
                <a:cubicBezTo>
                  <a:pt x="39" y="44"/>
                  <a:pt x="31" y="54"/>
                  <a:pt x="25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39"/>
          <p:cNvSpPr>
            <a:spLocks noEditPoints="1"/>
          </p:cNvSpPr>
          <p:nvPr/>
        </p:nvSpPr>
        <p:spPr bwMode="auto">
          <a:xfrm>
            <a:off x="9152890" y="1981200"/>
            <a:ext cx="478790" cy="391160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66545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协议定义阶段需明确通信规则、数据格式和交互时序，确保网络设备间可靠有序的数据传输。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47135" y="449199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协议分层阶段讲解OSI七层模型和TCP/IP四层结构，分析各层功能及相互关系，通过实例演示数据封装与解封装过程。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057900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协议功能阶段包括封装、传输、解封装三个核心过程，实现数据可靠传输与网络通信标准化。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502015" y="452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协议标准阶段主要讲解网络通信协议的制定过程，包括标准化组织、RFC文档体系、协议分层原理和典型协议规范。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482090" y="2960370"/>
            <a:ext cx="203962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协议定义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32170" y="2954655"/>
            <a:ext cx="219075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协议功能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792220" y="4007485"/>
            <a:ext cx="195453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协议分层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14030" y="4001770"/>
            <a:ext cx="246316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协议标准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8" grpId="0" bldLvl="0" animBg="1"/>
      <p:bldP spid="38" grpId="1" animBg="1"/>
      <p:bldP spid="39" grpId="0" bldLvl="0" animBg="1"/>
      <p:bldP spid="39" grpId="1" animBg="1"/>
      <p:bldP spid="40" grpId="0" bldLvl="0" animBg="1"/>
      <p:bldP spid="40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sp>
        <p:nvSpPr>
          <p:cNvPr id="3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/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320103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626210" y="3374342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1230" y="3465871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0605" y="44945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导入环节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93609" y="447583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概念讲授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39803" y="448985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拓扑分析</a:t>
            </a:r>
            <a:endParaRPr lang="en-US" altLang="zh-CN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17765" y="451493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协议探究</a:t>
            </a:r>
            <a:endParaRPr lang="en-US" altLang="zh-CN" sz="2400" spc="300" dirty="0">
              <a:solidFill>
                <a:srgbClr val="436B9B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82569" y="3393077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6724" y="3484606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90609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459" y="3393077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5394" y="3484606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99681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664829" y="3367993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41770" y="3459522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380135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协议分层原理</a:t>
            </a: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5" name="圆角矩形 19"/>
          <p:cNvSpPr/>
          <p:nvPr/>
        </p:nvSpPr>
        <p:spPr>
          <a:xfrm rot="5400000" flipH="1">
            <a:off x="4907604" y="-1613863"/>
            <a:ext cx="1460936" cy="75706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圆角矩形 20"/>
          <p:cNvSpPr/>
          <p:nvPr/>
        </p:nvSpPr>
        <p:spPr>
          <a:xfrm>
            <a:off x="1933050" y="1494910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空心弧 46"/>
          <p:cNvSpPr/>
          <p:nvPr/>
        </p:nvSpPr>
        <p:spPr>
          <a:xfrm rot="5400000" flipH="1">
            <a:off x="7999877" y="1494910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 22"/>
          <p:cNvSpPr/>
          <p:nvPr/>
        </p:nvSpPr>
        <p:spPr bwMode="auto">
          <a:xfrm>
            <a:off x="2648708" y="1679047"/>
            <a:ext cx="317106" cy="301192"/>
          </a:xfrm>
          <a:custGeom>
            <a:avLst/>
            <a:gdLst>
              <a:gd name="connsiteX0" fmla="*/ 393307 w 442913"/>
              <a:gd name="connsiteY0" fmla="*/ 42025 h 420687"/>
              <a:gd name="connsiteX1" fmla="*/ 404196 w 442913"/>
              <a:gd name="connsiteY1" fmla="*/ 48258 h 420687"/>
              <a:gd name="connsiteX2" fmla="*/ 411973 w 442913"/>
              <a:gd name="connsiteY2" fmla="*/ 137862 h 420687"/>
              <a:gd name="connsiteX3" fmla="*/ 404196 w 442913"/>
              <a:gd name="connsiteY3" fmla="*/ 142537 h 420687"/>
              <a:gd name="connsiteX4" fmla="*/ 385529 w 442913"/>
              <a:gd name="connsiteY4" fmla="*/ 130849 h 420687"/>
              <a:gd name="connsiteX5" fmla="*/ 371529 w 442913"/>
              <a:gd name="connsiteY5" fmla="*/ 133966 h 420687"/>
              <a:gd name="connsiteX6" fmla="*/ 282086 w 442913"/>
              <a:gd name="connsiteY6" fmla="*/ 267203 h 420687"/>
              <a:gd name="connsiteX7" fmla="*/ 267308 w 442913"/>
              <a:gd name="connsiteY7" fmla="*/ 272658 h 420687"/>
              <a:gd name="connsiteX8" fmla="*/ 167754 w 442913"/>
              <a:gd name="connsiteY8" fmla="*/ 234478 h 420687"/>
              <a:gd name="connsiteX9" fmla="*/ 151421 w 442913"/>
              <a:gd name="connsiteY9" fmla="*/ 239153 h 420687"/>
              <a:gd name="connsiteX10" fmla="*/ 72088 w 442913"/>
              <a:gd name="connsiteY10" fmla="*/ 331874 h 420687"/>
              <a:gd name="connsiteX11" fmla="*/ 65088 w 442913"/>
              <a:gd name="connsiteY11" fmla="*/ 329537 h 420687"/>
              <a:gd name="connsiteX12" fmla="*/ 65088 w 442913"/>
              <a:gd name="connsiteY12" fmla="*/ 267983 h 420687"/>
              <a:gd name="connsiteX13" fmla="*/ 72088 w 442913"/>
              <a:gd name="connsiteY13" fmla="*/ 250062 h 420687"/>
              <a:gd name="connsiteX14" fmla="*/ 133532 w 442913"/>
              <a:gd name="connsiteY14" fmla="*/ 174483 h 420687"/>
              <a:gd name="connsiteX15" fmla="*/ 149865 w 442913"/>
              <a:gd name="connsiteY15" fmla="*/ 170587 h 420687"/>
              <a:gd name="connsiteX16" fmla="*/ 248642 w 442913"/>
              <a:gd name="connsiteY16" fmla="*/ 207987 h 420687"/>
              <a:gd name="connsiteX17" fmla="*/ 264197 w 442913"/>
              <a:gd name="connsiteY17" fmla="*/ 202533 h 420687"/>
              <a:gd name="connsiteX18" fmla="*/ 327196 w 442913"/>
              <a:gd name="connsiteY18" fmla="*/ 106695 h 420687"/>
              <a:gd name="connsiteX19" fmla="*/ 324085 w 442913"/>
              <a:gd name="connsiteY19" fmla="*/ 91891 h 420687"/>
              <a:gd name="connsiteX20" fmla="*/ 308530 w 442913"/>
              <a:gd name="connsiteY20" fmla="*/ 82541 h 420687"/>
              <a:gd name="connsiteX21" fmla="*/ 309308 w 442913"/>
              <a:gd name="connsiteY21" fmla="*/ 73191 h 420687"/>
              <a:gd name="connsiteX22" fmla="*/ 393307 w 442913"/>
              <a:gd name="connsiteY22" fmla="*/ 42025 h 420687"/>
              <a:gd name="connsiteX23" fmla="*/ 16289 w 442913"/>
              <a:gd name="connsiteY23" fmla="*/ 0 h 420687"/>
              <a:gd name="connsiteX24" fmla="*/ 33354 w 442913"/>
              <a:gd name="connsiteY24" fmla="*/ 13971 h 420687"/>
              <a:gd name="connsiteX25" fmla="*/ 33354 w 442913"/>
              <a:gd name="connsiteY25" fmla="*/ 366355 h 420687"/>
              <a:gd name="connsiteX26" fmla="*/ 53522 w 442913"/>
              <a:gd name="connsiteY26" fmla="*/ 386535 h 420687"/>
              <a:gd name="connsiteX27" fmla="*/ 429727 w 442913"/>
              <a:gd name="connsiteY27" fmla="*/ 386535 h 420687"/>
              <a:gd name="connsiteX28" fmla="*/ 442913 w 442913"/>
              <a:gd name="connsiteY28" fmla="*/ 403611 h 420687"/>
              <a:gd name="connsiteX29" fmla="*/ 429727 w 442913"/>
              <a:gd name="connsiteY29" fmla="*/ 420687 h 420687"/>
              <a:gd name="connsiteX30" fmla="*/ 20168 w 442913"/>
              <a:gd name="connsiteY30" fmla="*/ 420687 h 420687"/>
              <a:gd name="connsiteX31" fmla="*/ 0 w 442913"/>
              <a:gd name="connsiteY31" fmla="*/ 399730 h 420687"/>
              <a:gd name="connsiteX32" fmla="*/ 0 w 442913"/>
              <a:gd name="connsiteY32" fmla="*/ 13971 h 420687"/>
              <a:gd name="connsiteX33" fmla="*/ 16289 w 442913"/>
              <a:gd name="connsiteY33" fmla="*/ 0 h 4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2913" h="420687">
                <a:moveTo>
                  <a:pt x="393307" y="42025"/>
                </a:moveTo>
                <a:cubicBezTo>
                  <a:pt x="398751" y="39687"/>
                  <a:pt x="403418" y="42804"/>
                  <a:pt x="404196" y="48258"/>
                </a:cubicBezTo>
                <a:cubicBezTo>
                  <a:pt x="404196" y="48258"/>
                  <a:pt x="404196" y="48258"/>
                  <a:pt x="411973" y="137862"/>
                </a:cubicBezTo>
                <a:cubicBezTo>
                  <a:pt x="412751" y="143316"/>
                  <a:pt x="408862" y="145654"/>
                  <a:pt x="404196" y="142537"/>
                </a:cubicBezTo>
                <a:lnTo>
                  <a:pt x="385529" y="130849"/>
                </a:lnTo>
                <a:cubicBezTo>
                  <a:pt x="380863" y="127733"/>
                  <a:pt x="374640" y="129291"/>
                  <a:pt x="371529" y="133966"/>
                </a:cubicBezTo>
                <a:cubicBezTo>
                  <a:pt x="371529" y="133966"/>
                  <a:pt x="371529" y="133966"/>
                  <a:pt x="282086" y="267203"/>
                </a:cubicBezTo>
                <a:cubicBezTo>
                  <a:pt x="278975" y="271878"/>
                  <a:pt x="271975" y="274216"/>
                  <a:pt x="267308" y="272658"/>
                </a:cubicBezTo>
                <a:cubicBezTo>
                  <a:pt x="267308" y="272658"/>
                  <a:pt x="267308" y="272658"/>
                  <a:pt x="167754" y="234478"/>
                </a:cubicBezTo>
                <a:cubicBezTo>
                  <a:pt x="162309" y="232920"/>
                  <a:pt x="155309" y="234478"/>
                  <a:pt x="151421" y="239153"/>
                </a:cubicBezTo>
                <a:cubicBezTo>
                  <a:pt x="151421" y="239153"/>
                  <a:pt x="151421" y="239153"/>
                  <a:pt x="72088" y="331874"/>
                </a:cubicBezTo>
                <a:cubicBezTo>
                  <a:pt x="68199" y="336549"/>
                  <a:pt x="65088" y="334991"/>
                  <a:pt x="65088" y="329537"/>
                </a:cubicBezTo>
                <a:cubicBezTo>
                  <a:pt x="65088" y="329537"/>
                  <a:pt x="65088" y="329537"/>
                  <a:pt x="65088" y="267983"/>
                </a:cubicBezTo>
                <a:cubicBezTo>
                  <a:pt x="65088" y="262528"/>
                  <a:pt x="68199" y="253958"/>
                  <a:pt x="72088" y="250062"/>
                </a:cubicBezTo>
                <a:cubicBezTo>
                  <a:pt x="72088" y="250062"/>
                  <a:pt x="72088" y="250062"/>
                  <a:pt x="133532" y="174483"/>
                </a:cubicBezTo>
                <a:cubicBezTo>
                  <a:pt x="137421" y="170587"/>
                  <a:pt x="145198" y="168249"/>
                  <a:pt x="149865" y="170587"/>
                </a:cubicBezTo>
                <a:cubicBezTo>
                  <a:pt x="149865" y="170587"/>
                  <a:pt x="149865" y="170587"/>
                  <a:pt x="248642" y="207987"/>
                </a:cubicBezTo>
                <a:cubicBezTo>
                  <a:pt x="254086" y="209545"/>
                  <a:pt x="261086" y="207208"/>
                  <a:pt x="264197" y="202533"/>
                </a:cubicBezTo>
                <a:cubicBezTo>
                  <a:pt x="264197" y="202533"/>
                  <a:pt x="264197" y="202533"/>
                  <a:pt x="327196" y="106695"/>
                </a:cubicBezTo>
                <a:cubicBezTo>
                  <a:pt x="330308" y="101241"/>
                  <a:pt x="328752" y="95008"/>
                  <a:pt x="324085" y="91891"/>
                </a:cubicBezTo>
                <a:cubicBezTo>
                  <a:pt x="324085" y="91891"/>
                  <a:pt x="324085" y="91891"/>
                  <a:pt x="308530" y="82541"/>
                </a:cubicBezTo>
                <a:cubicBezTo>
                  <a:pt x="303863" y="79424"/>
                  <a:pt x="304641" y="75529"/>
                  <a:pt x="309308" y="73191"/>
                </a:cubicBezTo>
                <a:cubicBezTo>
                  <a:pt x="309308" y="73191"/>
                  <a:pt x="309308" y="73191"/>
                  <a:pt x="393307" y="42025"/>
                </a:cubicBezTo>
                <a:close/>
                <a:moveTo>
                  <a:pt x="16289" y="0"/>
                </a:moveTo>
                <a:cubicBezTo>
                  <a:pt x="25597" y="0"/>
                  <a:pt x="33354" y="2328"/>
                  <a:pt x="33354" y="13971"/>
                </a:cubicBezTo>
                <a:cubicBezTo>
                  <a:pt x="33354" y="366355"/>
                  <a:pt x="33354" y="366355"/>
                  <a:pt x="33354" y="366355"/>
                </a:cubicBezTo>
                <a:cubicBezTo>
                  <a:pt x="33354" y="377221"/>
                  <a:pt x="42662" y="386535"/>
                  <a:pt x="53522" y="386535"/>
                </a:cubicBezTo>
                <a:cubicBezTo>
                  <a:pt x="429727" y="386535"/>
                  <a:pt x="429727" y="386535"/>
                  <a:pt x="429727" y="386535"/>
                </a:cubicBezTo>
                <a:cubicBezTo>
                  <a:pt x="440586" y="386535"/>
                  <a:pt x="442913" y="394297"/>
                  <a:pt x="442913" y="403611"/>
                </a:cubicBezTo>
                <a:cubicBezTo>
                  <a:pt x="442913" y="412925"/>
                  <a:pt x="440586" y="420687"/>
                  <a:pt x="429727" y="420687"/>
                </a:cubicBezTo>
                <a:cubicBezTo>
                  <a:pt x="20168" y="420687"/>
                  <a:pt x="20168" y="420687"/>
                  <a:pt x="20168" y="420687"/>
                </a:cubicBezTo>
                <a:cubicBezTo>
                  <a:pt x="9308" y="420687"/>
                  <a:pt x="0" y="410597"/>
                  <a:pt x="0" y="399730"/>
                </a:cubicBezTo>
                <a:cubicBezTo>
                  <a:pt x="0" y="13971"/>
                  <a:pt x="0" y="13971"/>
                  <a:pt x="0" y="13971"/>
                </a:cubicBezTo>
                <a:cubicBezTo>
                  <a:pt x="0" y="2328"/>
                  <a:pt x="6981" y="0"/>
                  <a:pt x="162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102213" y="1961996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协议分层将网络功能划分为若干层次，每层完成特定任务并通过接口交互，如OSI七层模型和TCP/IP四层架构。</a:t>
            </a:r>
          </a:p>
        </p:txBody>
      </p:sp>
      <p:sp>
        <p:nvSpPr>
          <p:cNvPr id="50" name="TextBox 14"/>
          <p:cNvSpPr txBox="1"/>
          <p:nvPr/>
        </p:nvSpPr>
        <p:spPr>
          <a:xfrm>
            <a:off x="2192950" y="2142888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协议分层概念</a:t>
            </a:r>
          </a:p>
        </p:txBody>
      </p:sp>
      <p:sp>
        <p:nvSpPr>
          <p:cNvPr id="51" name="圆角矩形 26"/>
          <p:cNvSpPr/>
          <p:nvPr/>
        </p:nvSpPr>
        <p:spPr>
          <a:xfrm rot="16200000">
            <a:off x="5667989" y="56186"/>
            <a:ext cx="1460936" cy="75706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圆角矩形 27"/>
          <p:cNvSpPr/>
          <p:nvPr/>
        </p:nvSpPr>
        <p:spPr>
          <a:xfrm>
            <a:off x="8364577" y="3164961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空心弧 52"/>
          <p:cNvSpPr/>
          <p:nvPr/>
        </p:nvSpPr>
        <p:spPr>
          <a:xfrm rot="16200000">
            <a:off x="2673141" y="3164961"/>
            <a:ext cx="1353108" cy="1353108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任意多边形 29"/>
          <p:cNvSpPr/>
          <p:nvPr/>
        </p:nvSpPr>
        <p:spPr bwMode="auto">
          <a:xfrm>
            <a:off x="9124379" y="3443268"/>
            <a:ext cx="332610" cy="215954"/>
          </a:xfrm>
          <a:custGeom>
            <a:avLst/>
            <a:gdLst>
              <a:gd name="connsiteX0" fmla="*/ 542180 w 547688"/>
              <a:gd name="connsiteY0" fmla="*/ 59519 h 355600"/>
              <a:gd name="connsiteX1" fmla="*/ 543735 w 547688"/>
              <a:gd name="connsiteY1" fmla="*/ 59519 h 355600"/>
              <a:gd name="connsiteX2" fmla="*/ 543735 w 547688"/>
              <a:gd name="connsiteY2" fmla="*/ 60325 h 355600"/>
              <a:gd name="connsiteX3" fmla="*/ 545351 w 547688"/>
              <a:gd name="connsiteY3" fmla="*/ 60325 h 355600"/>
              <a:gd name="connsiteX4" fmla="*/ 546130 w 547688"/>
              <a:gd name="connsiteY4" fmla="*/ 60325 h 355600"/>
              <a:gd name="connsiteX5" fmla="*/ 547688 w 547688"/>
              <a:gd name="connsiteY5" fmla="*/ 62662 h 355600"/>
              <a:gd name="connsiteX6" fmla="*/ 547688 w 547688"/>
              <a:gd name="connsiteY6" fmla="*/ 343885 h 355600"/>
              <a:gd name="connsiteX7" fmla="*/ 542953 w 547688"/>
              <a:gd name="connsiteY7" fmla="*/ 348282 h 355600"/>
              <a:gd name="connsiteX8" fmla="*/ 542277 w 547688"/>
              <a:gd name="connsiteY8" fmla="*/ 352085 h 355600"/>
              <a:gd name="connsiteX9" fmla="*/ 536734 w 547688"/>
              <a:gd name="connsiteY9" fmla="*/ 355600 h 355600"/>
              <a:gd name="connsiteX10" fmla="*/ 14002 w 547688"/>
              <a:gd name="connsiteY10" fmla="*/ 355600 h 355600"/>
              <a:gd name="connsiteX11" fmla="*/ 0 w 547688"/>
              <a:gd name="connsiteY11" fmla="*/ 343882 h 355600"/>
              <a:gd name="connsiteX12" fmla="*/ 0 w 547688"/>
              <a:gd name="connsiteY12" fmla="*/ 62644 h 355600"/>
              <a:gd name="connsiteX13" fmla="*/ 3112 w 547688"/>
              <a:gd name="connsiteY13" fmla="*/ 60301 h 355600"/>
              <a:gd name="connsiteX14" fmla="*/ 7779 w 547688"/>
              <a:gd name="connsiteY14" fmla="*/ 61082 h 355600"/>
              <a:gd name="connsiteX15" fmla="*/ 186522 w 547688"/>
              <a:gd name="connsiteY15" fmla="*/ 194014 h 355600"/>
              <a:gd name="connsiteX16" fmla="*/ 244997 w 547688"/>
              <a:gd name="connsiteY16" fmla="*/ 237502 h 355600"/>
              <a:gd name="connsiteX17" fmla="*/ 274716 w 547688"/>
              <a:gd name="connsiteY17" fmla="*/ 259511 h 355600"/>
              <a:gd name="connsiteX18" fmla="*/ 277702 w 547688"/>
              <a:gd name="connsiteY18" fmla="*/ 259511 h 355600"/>
              <a:gd name="connsiteX19" fmla="*/ 14875 w 547688"/>
              <a:gd name="connsiteY19" fmla="*/ 0 h 355600"/>
              <a:gd name="connsiteX20" fmla="*/ 536799 w 547688"/>
              <a:gd name="connsiteY20" fmla="*/ 0 h 355600"/>
              <a:gd name="connsiteX21" fmla="*/ 547688 w 547688"/>
              <a:gd name="connsiteY21" fmla="*/ 9331 h 355600"/>
              <a:gd name="connsiteX22" fmla="*/ 547688 w 547688"/>
              <a:gd name="connsiteY22" fmla="*/ 13218 h 355600"/>
              <a:gd name="connsiteX23" fmla="*/ 278559 w 547688"/>
              <a:gd name="connsiteY23" fmla="*/ 190500 h 355600"/>
              <a:gd name="connsiteX24" fmla="*/ 277003 w 547688"/>
              <a:gd name="connsiteY24" fmla="*/ 190500 h 355600"/>
              <a:gd name="connsiteX25" fmla="*/ 275448 w 547688"/>
              <a:gd name="connsiteY25" fmla="*/ 190500 h 355600"/>
              <a:gd name="connsiteX26" fmla="*/ 274260 w 547688"/>
              <a:gd name="connsiteY26" fmla="*/ 189726 h 355600"/>
              <a:gd name="connsiteX27" fmla="*/ 273425 w 547688"/>
              <a:gd name="connsiteY27" fmla="*/ 189726 h 355600"/>
              <a:gd name="connsiteX28" fmla="*/ 0 w 547688"/>
              <a:gd name="connsiteY28" fmla="*/ 13976 h 355600"/>
              <a:gd name="connsiteX29" fmla="*/ 0 w 547688"/>
              <a:gd name="connsiteY29" fmla="*/ 9330 h 355600"/>
              <a:gd name="connsiteX30" fmla="*/ 4674 w 547688"/>
              <a:gd name="connsiteY30" fmla="*/ 3427 h 355600"/>
              <a:gd name="connsiteX31" fmla="*/ 12919 w 547688"/>
              <a:gd name="connsiteY31" fmla="*/ 1805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7688" h="355600">
                <a:moveTo>
                  <a:pt x="542180" y="59519"/>
                </a:moveTo>
                <a:cubicBezTo>
                  <a:pt x="542957" y="59519"/>
                  <a:pt x="542957" y="58738"/>
                  <a:pt x="543735" y="59519"/>
                </a:cubicBezTo>
                <a:lnTo>
                  <a:pt x="543735" y="60325"/>
                </a:lnTo>
                <a:lnTo>
                  <a:pt x="545351" y="60325"/>
                </a:lnTo>
                <a:cubicBezTo>
                  <a:pt x="545351" y="60325"/>
                  <a:pt x="546130" y="60325"/>
                  <a:pt x="546130" y="60325"/>
                </a:cubicBezTo>
                <a:cubicBezTo>
                  <a:pt x="546909" y="61104"/>
                  <a:pt x="547688" y="61883"/>
                  <a:pt x="547688" y="62662"/>
                </a:cubicBezTo>
                <a:cubicBezTo>
                  <a:pt x="547688" y="62662"/>
                  <a:pt x="547688" y="62662"/>
                  <a:pt x="547688" y="343885"/>
                </a:cubicBezTo>
                <a:lnTo>
                  <a:pt x="542953" y="348282"/>
                </a:lnTo>
                <a:lnTo>
                  <a:pt x="542277" y="352085"/>
                </a:lnTo>
                <a:cubicBezTo>
                  <a:pt x="541207" y="354233"/>
                  <a:pt x="539457" y="355600"/>
                  <a:pt x="536734" y="355600"/>
                </a:cubicBezTo>
                <a:cubicBezTo>
                  <a:pt x="536734" y="355600"/>
                  <a:pt x="536734" y="355600"/>
                  <a:pt x="14002" y="355600"/>
                </a:cubicBezTo>
                <a:cubicBezTo>
                  <a:pt x="7779" y="355600"/>
                  <a:pt x="0" y="350132"/>
                  <a:pt x="0" y="343882"/>
                </a:cubicBezTo>
                <a:cubicBezTo>
                  <a:pt x="0" y="343882"/>
                  <a:pt x="0" y="343882"/>
                  <a:pt x="0" y="62644"/>
                </a:cubicBezTo>
                <a:cubicBezTo>
                  <a:pt x="0" y="61863"/>
                  <a:pt x="2334" y="61082"/>
                  <a:pt x="3112" y="60301"/>
                </a:cubicBezTo>
                <a:cubicBezTo>
                  <a:pt x="3889" y="60301"/>
                  <a:pt x="7001" y="60301"/>
                  <a:pt x="7779" y="61082"/>
                </a:cubicBezTo>
                <a:cubicBezTo>
                  <a:pt x="7779" y="61082"/>
                  <a:pt x="7779" y="61082"/>
                  <a:pt x="186522" y="194014"/>
                </a:cubicBezTo>
                <a:lnTo>
                  <a:pt x="244997" y="237502"/>
                </a:lnTo>
                <a:lnTo>
                  <a:pt x="274716" y="259511"/>
                </a:lnTo>
                <a:lnTo>
                  <a:pt x="277702" y="259511"/>
                </a:lnTo>
                <a:close/>
                <a:moveTo>
                  <a:pt x="14875" y="0"/>
                </a:moveTo>
                <a:cubicBezTo>
                  <a:pt x="14875" y="0"/>
                  <a:pt x="14875" y="0"/>
                  <a:pt x="536799" y="0"/>
                </a:cubicBezTo>
                <a:cubicBezTo>
                  <a:pt x="543021" y="0"/>
                  <a:pt x="547688" y="3888"/>
                  <a:pt x="547688" y="9331"/>
                </a:cubicBezTo>
                <a:cubicBezTo>
                  <a:pt x="547688" y="9331"/>
                  <a:pt x="547688" y="9331"/>
                  <a:pt x="547688" y="13218"/>
                </a:cubicBezTo>
                <a:cubicBezTo>
                  <a:pt x="547688" y="13218"/>
                  <a:pt x="547688" y="13218"/>
                  <a:pt x="278559" y="190500"/>
                </a:cubicBezTo>
                <a:cubicBezTo>
                  <a:pt x="277781" y="190500"/>
                  <a:pt x="277003" y="190500"/>
                  <a:pt x="277003" y="190500"/>
                </a:cubicBezTo>
                <a:cubicBezTo>
                  <a:pt x="276226" y="190500"/>
                  <a:pt x="276226" y="190500"/>
                  <a:pt x="275448" y="190500"/>
                </a:cubicBezTo>
                <a:lnTo>
                  <a:pt x="274260" y="189726"/>
                </a:lnTo>
                <a:lnTo>
                  <a:pt x="273425" y="189726"/>
                </a:lnTo>
                <a:cubicBezTo>
                  <a:pt x="273425" y="189726"/>
                  <a:pt x="273425" y="189726"/>
                  <a:pt x="0" y="13976"/>
                </a:cubicBezTo>
                <a:cubicBezTo>
                  <a:pt x="0" y="13976"/>
                  <a:pt x="0" y="13976"/>
                  <a:pt x="0" y="9330"/>
                </a:cubicBezTo>
                <a:cubicBezTo>
                  <a:pt x="0" y="6621"/>
                  <a:pt x="1948" y="4685"/>
                  <a:pt x="4674" y="3427"/>
                </a:cubicBezTo>
                <a:lnTo>
                  <a:pt x="12919" y="1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3845891" y="362349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OSI模型解析阶段重点讲解七层架构、协议功能及数据封装传输过程，通过实例分析各层交互机制。</a:t>
            </a:r>
          </a:p>
        </p:txBody>
      </p:sp>
      <p:sp>
        <p:nvSpPr>
          <p:cNvPr id="56" name="TextBox 14"/>
          <p:cNvSpPr txBox="1"/>
          <p:nvPr/>
        </p:nvSpPr>
        <p:spPr>
          <a:xfrm>
            <a:off x="8624876" y="3801387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OSI模型解析</a:t>
            </a:r>
          </a:p>
        </p:txBody>
      </p:sp>
      <p:sp>
        <p:nvSpPr>
          <p:cNvPr id="57" name="圆角矩形 33"/>
          <p:cNvSpPr/>
          <p:nvPr/>
        </p:nvSpPr>
        <p:spPr>
          <a:xfrm rot="5400000" flipH="1">
            <a:off x="6428374" y="1745290"/>
            <a:ext cx="1460936" cy="757065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圆角矩形 34"/>
          <p:cNvSpPr/>
          <p:nvPr/>
        </p:nvSpPr>
        <p:spPr>
          <a:xfrm>
            <a:off x="3441788" y="4854063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空心弧 58"/>
          <p:cNvSpPr/>
          <p:nvPr/>
        </p:nvSpPr>
        <p:spPr>
          <a:xfrm rot="5400000" flipH="1">
            <a:off x="9517766" y="4854063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Freeform 11"/>
          <p:cNvSpPr/>
          <p:nvPr/>
        </p:nvSpPr>
        <p:spPr bwMode="auto">
          <a:xfrm>
            <a:off x="4152732" y="5087404"/>
            <a:ext cx="326534" cy="285466"/>
          </a:xfrm>
          <a:custGeom>
            <a:avLst/>
            <a:gdLst>
              <a:gd name="T0" fmla="*/ 562 w 664"/>
              <a:gd name="T1" fmla="*/ 379 h 583"/>
              <a:gd name="T2" fmla="*/ 485 w 664"/>
              <a:gd name="T3" fmla="*/ 414 h 583"/>
              <a:gd name="T4" fmla="*/ 328 w 664"/>
              <a:gd name="T5" fmla="*/ 332 h 583"/>
              <a:gd name="T6" fmla="*/ 338 w 664"/>
              <a:gd name="T7" fmla="*/ 274 h 583"/>
              <a:gd name="T8" fmla="*/ 324 w 664"/>
              <a:gd name="T9" fmla="*/ 208 h 583"/>
              <a:gd name="T10" fmla="*/ 447 w 664"/>
              <a:gd name="T11" fmla="*/ 134 h 583"/>
              <a:gd name="T12" fmla="*/ 495 w 664"/>
              <a:gd name="T13" fmla="*/ 152 h 583"/>
              <a:gd name="T14" fmla="*/ 571 w 664"/>
              <a:gd name="T15" fmla="*/ 76 h 583"/>
              <a:gd name="T16" fmla="*/ 495 w 664"/>
              <a:gd name="T17" fmla="*/ 0 h 583"/>
              <a:gd name="T18" fmla="*/ 419 w 664"/>
              <a:gd name="T19" fmla="*/ 76 h 583"/>
              <a:gd name="T20" fmla="*/ 422 w 664"/>
              <a:gd name="T21" fmla="*/ 95 h 583"/>
              <a:gd name="T22" fmla="*/ 300 w 664"/>
              <a:gd name="T23" fmla="*/ 168 h 583"/>
              <a:gd name="T24" fmla="*/ 169 w 664"/>
              <a:gd name="T25" fmla="*/ 105 h 583"/>
              <a:gd name="T26" fmla="*/ 0 w 664"/>
              <a:gd name="T27" fmla="*/ 274 h 583"/>
              <a:gd name="T28" fmla="*/ 169 w 664"/>
              <a:gd name="T29" fmla="*/ 443 h 583"/>
              <a:gd name="T30" fmla="*/ 306 w 664"/>
              <a:gd name="T31" fmla="*/ 373 h 583"/>
              <a:gd name="T32" fmla="*/ 464 w 664"/>
              <a:gd name="T33" fmla="*/ 456 h 583"/>
              <a:gd name="T34" fmla="*/ 460 w 664"/>
              <a:gd name="T35" fmla="*/ 481 h 583"/>
              <a:gd name="T36" fmla="*/ 562 w 664"/>
              <a:gd name="T37" fmla="*/ 583 h 583"/>
              <a:gd name="T38" fmla="*/ 664 w 664"/>
              <a:gd name="T39" fmla="*/ 481 h 583"/>
              <a:gd name="T40" fmla="*/ 562 w 664"/>
              <a:gd name="T41" fmla="*/ 379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64" h="583">
                <a:moveTo>
                  <a:pt x="562" y="379"/>
                </a:moveTo>
                <a:cubicBezTo>
                  <a:pt x="532" y="379"/>
                  <a:pt x="504" y="393"/>
                  <a:pt x="485" y="414"/>
                </a:cubicBezTo>
                <a:cubicBezTo>
                  <a:pt x="328" y="332"/>
                  <a:pt x="328" y="332"/>
                  <a:pt x="328" y="332"/>
                </a:cubicBezTo>
                <a:cubicBezTo>
                  <a:pt x="334" y="314"/>
                  <a:pt x="338" y="295"/>
                  <a:pt x="338" y="274"/>
                </a:cubicBezTo>
                <a:cubicBezTo>
                  <a:pt x="338" y="251"/>
                  <a:pt x="333" y="229"/>
                  <a:pt x="324" y="208"/>
                </a:cubicBezTo>
                <a:cubicBezTo>
                  <a:pt x="447" y="134"/>
                  <a:pt x="447" y="134"/>
                  <a:pt x="447" y="134"/>
                </a:cubicBezTo>
                <a:cubicBezTo>
                  <a:pt x="460" y="145"/>
                  <a:pt x="477" y="152"/>
                  <a:pt x="495" y="152"/>
                </a:cubicBezTo>
                <a:cubicBezTo>
                  <a:pt x="537" y="152"/>
                  <a:pt x="571" y="118"/>
                  <a:pt x="571" y="76"/>
                </a:cubicBezTo>
                <a:cubicBezTo>
                  <a:pt x="571" y="34"/>
                  <a:pt x="537" y="0"/>
                  <a:pt x="495" y="0"/>
                </a:cubicBezTo>
                <a:cubicBezTo>
                  <a:pt x="453" y="0"/>
                  <a:pt x="419" y="34"/>
                  <a:pt x="419" y="76"/>
                </a:cubicBezTo>
                <a:cubicBezTo>
                  <a:pt x="419" y="83"/>
                  <a:pt x="421" y="89"/>
                  <a:pt x="422" y="95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269" y="130"/>
                  <a:pt x="222" y="105"/>
                  <a:pt x="169" y="105"/>
                </a:cubicBezTo>
                <a:cubicBezTo>
                  <a:pt x="76" y="105"/>
                  <a:pt x="0" y="181"/>
                  <a:pt x="0" y="274"/>
                </a:cubicBezTo>
                <a:cubicBezTo>
                  <a:pt x="0" y="368"/>
                  <a:pt x="76" y="443"/>
                  <a:pt x="169" y="443"/>
                </a:cubicBezTo>
                <a:cubicBezTo>
                  <a:pt x="225" y="443"/>
                  <a:pt x="275" y="416"/>
                  <a:pt x="306" y="373"/>
                </a:cubicBezTo>
                <a:cubicBezTo>
                  <a:pt x="464" y="456"/>
                  <a:pt x="464" y="456"/>
                  <a:pt x="464" y="456"/>
                </a:cubicBezTo>
                <a:cubicBezTo>
                  <a:pt x="461" y="464"/>
                  <a:pt x="460" y="472"/>
                  <a:pt x="460" y="481"/>
                </a:cubicBezTo>
                <a:cubicBezTo>
                  <a:pt x="460" y="538"/>
                  <a:pt x="506" y="583"/>
                  <a:pt x="562" y="583"/>
                </a:cubicBezTo>
                <a:cubicBezTo>
                  <a:pt x="619" y="583"/>
                  <a:pt x="664" y="538"/>
                  <a:pt x="664" y="481"/>
                </a:cubicBezTo>
                <a:cubicBezTo>
                  <a:pt x="664" y="425"/>
                  <a:pt x="619" y="379"/>
                  <a:pt x="562" y="3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TextBox 14"/>
          <p:cNvSpPr txBox="1"/>
          <p:nvPr/>
        </p:nvSpPr>
        <p:spPr>
          <a:xfrm>
            <a:off x="3701688" y="5532502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TCP/IP协议族</a:t>
            </a:r>
          </a:p>
        </p:txBody>
      </p:sp>
      <p:sp>
        <p:nvSpPr>
          <p:cNvPr id="62" name="TextBox 13"/>
          <p:cNvSpPr txBox="1"/>
          <p:nvPr/>
        </p:nvSpPr>
        <p:spPr>
          <a:xfrm>
            <a:off x="5606843" y="527651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TCP/IP协议族分层结构包括应用层、传输层、网络层和网络接口层，重点讲解各层功能及协议工作原理，如HTTP、TCP、IP等核心协议。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TCP/IP协议分析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5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íṡḷiḋè"/>
          <p:cNvSpPr/>
          <p:nvPr/>
        </p:nvSpPr>
        <p:spPr>
          <a:xfrm rot="5400000">
            <a:off x="2231445" y="1733616"/>
            <a:ext cx="4369058" cy="3768562"/>
          </a:xfrm>
          <a:prstGeom prst="blockArc">
            <a:avLst>
              <a:gd name="adj1" fmla="val 12357386"/>
              <a:gd name="adj2" fmla="val 20163184"/>
              <a:gd name="adj3" fmla="val 6776"/>
            </a:avLst>
          </a:prstGeom>
          <a:gradFill>
            <a:gsLst>
              <a:gs pos="0">
                <a:sysClr val="window" lastClr="FFFFFF">
                  <a:lumMod val="85000"/>
                  <a:alpha val="51000"/>
                </a:sysClr>
              </a:gs>
              <a:gs pos="100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AFA39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964155" y="1161267"/>
            <a:ext cx="4024973" cy="687175"/>
            <a:chOff x="5964155" y="1296926"/>
            <a:chExt cx="4024973" cy="687175"/>
          </a:xfrm>
        </p:grpSpPr>
        <p:sp>
          <p:nvSpPr>
            <p:cNvPr id="20" name="文本框 19"/>
            <p:cNvSpPr txBox="1"/>
            <p:nvPr/>
          </p:nvSpPr>
          <p:spPr>
            <a:xfrm>
              <a:off x="5964155" y="1615801"/>
              <a:ext cx="402497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TCP协议原理阶段主要讲解三次握手建立连接、可靠传输机制、流量控制与拥塞控制算法，以及四次挥手释放连接过程。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4156" y="1296926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TCP协议原理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62163" y="3006663"/>
            <a:ext cx="4024972" cy="687175"/>
            <a:chOff x="6662163" y="3142322"/>
            <a:chExt cx="4024972" cy="687175"/>
          </a:xfrm>
        </p:grpSpPr>
        <p:sp>
          <p:nvSpPr>
            <p:cNvPr id="26" name="文本框 25"/>
            <p:cNvSpPr txBox="1"/>
            <p:nvPr/>
          </p:nvSpPr>
          <p:spPr>
            <a:xfrm>
              <a:off x="6662163" y="3461197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IP地址分配阶段包括静态分配、动态分配（DHCP）和自动配置（APIPA），讲解地址规划、子网划分和冲突检测方法。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62163" y="3142322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IP地址分配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64156" y="4912049"/>
            <a:ext cx="4024972" cy="687175"/>
            <a:chOff x="5964156" y="5047708"/>
            <a:chExt cx="4024972" cy="687175"/>
          </a:xfrm>
        </p:grpSpPr>
        <p:sp>
          <p:nvSpPr>
            <p:cNvPr id="37" name="文本框 36"/>
            <p:cNvSpPr txBox="1"/>
            <p:nvPr/>
          </p:nvSpPr>
          <p:spPr>
            <a:xfrm>
              <a:off x="5964156" y="5366583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数据包分析阶段主要讲解数据包结构、封装格式、协议解析方法及常见网络故障诊断技术。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4156" y="5047708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数据包分析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1263586" y="1711691"/>
            <a:ext cx="3730892" cy="37308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860857" y="1470067"/>
            <a:ext cx="789924" cy="789920"/>
            <a:chOff x="4860857" y="1605726"/>
            <a:chExt cx="789924" cy="789920"/>
          </a:xfrm>
        </p:grpSpPr>
        <p:sp>
          <p:nvSpPr>
            <p:cNvPr id="41" name="î$1íḑe"/>
            <p:cNvSpPr/>
            <p:nvPr/>
          </p:nvSpPr>
          <p:spPr>
            <a:xfrm>
              <a:off x="4860857" y="1605726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Oval 10"/>
            <p:cNvSpPr/>
            <p:nvPr/>
          </p:nvSpPr>
          <p:spPr>
            <a:xfrm>
              <a:off x="5098844" y="1819275"/>
              <a:ext cx="377008" cy="375748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79835" y="3079892"/>
            <a:ext cx="789924" cy="789920"/>
            <a:chOff x="5779835" y="3215551"/>
            <a:chExt cx="789924" cy="789920"/>
          </a:xfrm>
        </p:grpSpPr>
        <p:sp>
          <p:nvSpPr>
            <p:cNvPr id="44" name="íṡḷíḋê"/>
            <p:cNvSpPr/>
            <p:nvPr/>
          </p:nvSpPr>
          <p:spPr>
            <a:xfrm>
              <a:off x="5779835" y="3215551"/>
              <a:ext cx="789924" cy="78992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Oval 33"/>
            <p:cNvSpPr/>
            <p:nvPr/>
          </p:nvSpPr>
          <p:spPr>
            <a:xfrm>
              <a:off x="5959108" y="3410456"/>
              <a:ext cx="400762" cy="400110"/>
            </a:xfrm>
            <a:custGeom>
              <a:avLst/>
              <a:gdLst>
                <a:gd name="connsiteX0" fmla="*/ 279086 w 606580"/>
                <a:gd name="connsiteY0" fmla="*/ 279044 h 605592"/>
                <a:gd name="connsiteX1" fmla="*/ 279086 w 606580"/>
                <a:gd name="connsiteY1" fmla="*/ 338184 h 605592"/>
                <a:gd name="connsiteX2" fmla="*/ 297654 w 606580"/>
                <a:gd name="connsiteY2" fmla="*/ 327710 h 605592"/>
                <a:gd name="connsiteX3" fmla="*/ 304802 w 606580"/>
                <a:gd name="connsiteY3" fmla="*/ 307873 h 605592"/>
                <a:gd name="connsiteX4" fmla="*/ 298768 w 606580"/>
                <a:gd name="connsiteY4" fmla="*/ 290353 h 605592"/>
                <a:gd name="connsiteX5" fmla="*/ 279086 w 606580"/>
                <a:gd name="connsiteY5" fmla="*/ 279044 h 605592"/>
                <a:gd name="connsiteX6" fmla="*/ 257084 w 606580"/>
                <a:gd name="connsiteY6" fmla="*/ 176799 h 605592"/>
                <a:gd name="connsiteX7" fmla="*/ 242880 w 606580"/>
                <a:gd name="connsiteY7" fmla="*/ 187181 h 605592"/>
                <a:gd name="connsiteX8" fmla="*/ 237495 w 606580"/>
                <a:gd name="connsiteY8" fmla="*/ 203218 h 605592"/>
                <a:gd name="connsiteX9" fmla="*/ 242323 w 606580"/>
                <a:gd name="connsiteY9" fmla="*/ 218142 h 605592"/>
                <a:gd name="connsiteX10" fmla="*/ 257084 w 606580"/>
                <a:gd name="connsiteY10" fmla="*/ 229266 h 605592"/>
                <a:gd name="connsiteX11" fmla="*/ 257084 w 606580"/>
                <a:gd name="connsiteY11" fmla="*/ 128782 h 605592"/>
                <a:gd name="connsiteX12" fmla="*/ 279086 w 606580"/>
                <a:gd name="connsiteY12" fmla="*/ 128782 h 605592"/>
                <a:gd name="connsiteX13" fmla="*/ 279086 w 606580"/>
                <a:gd name="connsiteY13" fmla="*/ 143799 h 605592"/>
                <a:gd name="connsiteX14" fmla="*/ 317521 w 606580"/>
                <a:gd name="connsiteY14" fmla="*/ 160206 h 605592"/>
                <a:gd name="connsiteX15" fmla="*/ 335810 w 606580"/>
                <a:gd name="connsiteY15" fmla="*/ 196543 h 605592"/>
                <a:gd name="connsiteX16" fmla="*/ 297375 w 606580"/>
                <a:gd name="connsiteY16" fmla="*/ 201549 h 605592"/>
                <a:gd name="connsiteX17" fmla="*/ 279086 w 606580"/>
                <a:gd name="connsiteY17" fmla="*/ 177263 h 605592"/>
                <a:gd name="connsiteX18" fmla="*/ 279086 w 606580"/>
                <a:gd name="connsiteY18" fmla="*/ 236589 h 605592"/>
                <a:gd name="connsiteX19" fmla="*/ 328754 w 606580"/>
                <a:gd name="connsiteY19" fmla="*/ 262173 h 605592"/>
                <a:gd name="connsiteX20" fmla="*/ 342030 w 606580"/>
                <a:gd name="connsiteY20" fmla="*/ 302403 h 605592"/>
                <a:gd name="connsiteX21" fmla="*/ 325412 w 606580"/>
                <a:gd name="connsiteY21" fmla="*/ 348659 h 605592"/>
                <a:gd name="connsiteX22" fmla="*/ 279086 w 606580"/>
                <a:gd name="connsiteY22" fmla="*/ 371741 h 605592"/>
                <a:gd name="connsiteX23" fmla="*/ 279086 w 606580"/>
                <a:gd name="connsiteY23" fmla="*/ 400106 h 605592"/>
                <a:gd name="connsiteX24" fmla="*/ 257084 w 606580"/>
                <a:gd name="connsiteY24" fmla="*/ 400106 h 605592"/>
                <a:gd name="connsiteX25" fmla="*/ 257084 w 606580"/>
                <a:gd name="connsiteY25" fmla="*/ 372482 h 605592"/>
                <a:gd name="connsiteX26" fmla="*/ 214471 w 606580"/>
                <a:gd name="connsiteY26" fmla="*/ 352923 h 605592"/>
                <a:gd name="connsiteX27" fmla="*/ 193490 w 606580"/>
                <a:gd name="connsiteY27" fmla="*/ 306667 h 605592"/>
                <a:gd name="connsiteX28" fmla="*/ 233132 w 606580"/>
                <a:gd name="connsiteY28" fmla="*/ 302403 h 605592"/>
                <a:gd name="connsiteX29" fmla="*/ 242230 w 606580"/>
                <a:gd name="connsiteY29" fmla="*/ 323353 h 605592"/>
                <a:gd name="connsiteX30" fmla="*/ 257084 w 606580"/>
                <a:gd name="connsiteY30" fmla="*/ 336052 h 605592"/>
                <a:gd name="connsiteX31" fmla="*/ 257084 w 606580"/>
                <a:gd name="connsiteY31" fmla="*/ 272555 h 605592"/>
                <a:gd name="connsiteX32" fmla="*/ 213450 w 606580"/>
                <a:gd name="connsiteY32" fmla="*/ 246878 h 605592"/>
                <a:gd name="connsiteX33" fmla="*/ 199525 w 606580"/>
                <a:gd name="connsiteY33" fmla="*/ 205072 h 605592"/>
                <a:gd name="connsiteX34" fmla="*/ 215307 w 606580"/>
                <a:gd name="connsiteY34" fmla="*/ 163265 h 605592"/>
                <a:gd name="connsiteX35" fmla="*/ 257084 w 606580"/>
                <a:gd name="connsiteY35" fmla="*/ 143799 h 605592"/>
                <a:gd name="connsiteX36" fmla="*/ 265083 w 606580"/>
                <a:gd name="connsiteY36" fmla="*/ 37821 h 605592"/>
                <a:gd name="connsiteX37" fmla="*/ 37882 w 606580"/>
                <a:gd name="connsiteY37" fmla="*/ 264651 h 605592"/>
                <a:gd name="connsiteX38" fmla="*/ 265083 w 606580"/>
                <a:gd name="connsiteY38" fmla="*/ 491574 h 605592"/>
                <a:gd name="connsiteX39" fmla="*/ 492376 w 606580"/>
                <a:gd name="connsiteY39" fmla="*/ 264651 h 605592"/>
                <a:gd name="connsiteX40" fmla="*/ 265083 w 606580"/>
                <a:gd name="connsiteY40" fmla="*/ 37821 h 605592"/>
                <a:gd name="connsiteX41" fmla="*/ 265083 w 606580"/>
                <a:gd name="connsiteY41" fmla="*/ 0 h 605592"/>
                <a:gd name="connsiteX42" fmla="*/ 530259 w 606580"/>
                <a:gd name="connsiteY42" fmla="*/ 264651 h 605592"/>
                <a:gd name="connsiteX43" fmla="*/ 465357 w 606580"/>
                <a:gd name="connsiteY43" fmla="*/ 437810 h 605592"/>
                <a:gd name="connsiteX44" fmla="*/ 606580 w 606580"/>
                <a:gd name="connsiteY44" fmla="*/ 578895 h 605592"/>
                <a:gd name="connsiteX45" fmla="*/ 579840 w 606580"/>
                <a:gd name="connsiteY45" fmla="*/ 605592 h 605592"/>
                <a:gd name="connsiteX46" fmla="*/ 438524 w 606580"/>
                <a:gd name="connsiteY46" fmla="*/ 464599 h 605592"/>
                <a:gd name="connsiteX47" fmla="*/ 265083 w 606580"/>
                <a:gd name="connsiteY47" fmla="*/ 529395 h 605592"/>
                <a:gd name="connsiteX48" fmla="*/ 0 w 606580"/>
                <a:gd name="connsiteY48" fmla="*/ 264651 h 605592"/>
                <a:gd name="connsiteX49" fmla="*/ 265083 w 606580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80" h="605592">
                  <a:moveTo>
                    <a:pt x="279086" y="279044"/>
                  </a:moveTo>
                  <a:lnTo>
                    <a:pt x="279086" y="338184"/>
                  </a:lnTo>
                  <a:cubicBezTo>
                    <a:pt x="286699" y="336794"/>
                    <a:pt x="292919" y="333271"/>
                    <a:pt x="297654" y="327710"/>
                  </a:cubicBezTo>
                  <a:cubicBezTo>
                    <a:pt x="302388" y="322055"/>
                    <a:pt x="304802" y="315474"/>
                    <a:pt x="304802" y="307873"/>
                  </a:cubicBezTo>
                  <a:cubicBezTo>
                    <a:pt x="304802" y="301106"/>
                    <a:pt x="302760" y="295266"/>
                    <a:pt x="298768" y="290353"/>
                  </a:cubicBezTo>
                  <a:cubicBezTo>
                    <a:pt x="294776" y="285440"/>
                    <a:pt x="288277" y="281732"/>
                    <a:pt x="279086" y="279044"/>
                  </a:cubicBezTo>
                  <a:close/>
                  <a:moveTo>
                    <a:pt x="257084" y="176799"/>
                  </a:moveTo>
                  <a:cubicBezTo>
                    <a:pt x="251142" y="178838"/>
                    <a:pt x="246407" y="182268"/>
                    <a:pt x="242880" y="187181"/>
                  </a:cubicBezTo>
                  <a:cubicBezTo>
                    <a:pt x="239259" y="192001"/>
                    <a:pt x="237495" y="197378"/>
                    <a:pt x="237495" y="203218"/>
                  </a:cubicBezTo>
                  <a:cubicBezTo>
                    <a:pt x="237495" y="208594"/>
                    <a:pt x="239166" y="213600"/>
                    <a:pt x="242323" y="218142"/>
                  </a:cubicBezTo>
                  <a:cubicBezTo>
                    <a:pt x="245572" y="222777"/>
                    <a:pt x="250492" y="226485"/>
                    <a:pt x="257084" y="229266"/>
                  </a:cubicBezTo>
                  <a:close/>
                  <a:moveTo>
                    <a:pt x="257084" y="128782"/>
                  </a:moveTo>
                  <a:lnTo>
                    <a:pt x="279086" y="128782"/>
                  </a:lnTo>
                  <a:lnTo>
                    <a:pt x="279086" y="143799"/>
                  </a:lnTo>
                  <a:cubicBezTo>
                    <a:pt x="295240" y="145653"/>
                    <a:pt x="308052" y="151215"/>
                    <a:pt x="317521" y="160206"/>
                  </a:cubicBezTo>
                  <a:cubicBezTo>
                    <a:pt x="327083" y="169291"/>
                    <a:pt x="333118" y="181434"/>
                    <a:pt x="335810" y="196543"/>
                  </a:cubicBezTo>
                  <a:lnTo>
                    <a:pt x="297375" y="201549"/>
                  </a:lnTo>
                  <a:cubicBezTo>
                    <a:pt x="295054" y="189684"/>
                    <a:pt x="288927" y="181527"/>
                    <a:pt x="279086" y="177263"/>
                  </a:cubicBezTo>
                  <a:lnTo>
                    <a:pt x="279086" y="236589"/>
                  </a:lnTo>
                  <a:cubicBezTo>
                    <a:pt x="303410" y="243170"/>
                    <a:pt x="320028" y="251698"/>
                    <a:pt x="328754" y="262173"/>
                  </a:cubicBezTo>
                  <a:cubicBezTo>
                    <a:pt x="337574" y="272648"/>
                    <a:pt x="342030" y="285996"/>
                    <a:pt x="342030" y="302403"/>
                  </a:cubicBezTo>
                  <a:cubicBezTo>
                    <a:pt x="342030" y="320757"/>
                    <a:pt x="336460" y="336145"/>
                    <a:pt x="325412" y="348659"/>
                  </a:cubicBezTo>
                  <a:cubicBezTo>
                    <a:pt x="314272" y="361266"/>
                    <a:pt x="298861" y="368867"/>
                    <a:pt x="279086" y="371741"/>
                  </a:cubicBezTo>
                  <a:lnTo>
                    <a:pt x="279086" y="400106"/>
                  </a:lnTo>
                  <a:lnTo>
                    <a:pt x="257084" y="400106"/>
                  </a:lnTo>
                  <a:lnTo>
                    <a:pt x="257084" y="372482"/>
                  </a:lnTo>
                  <a:cubicBezTo>
                    <a:pt x="239630" y="370350"/>
                    <a:pt x="225333" y="363861"/>
                    <a:pt x="214471" y="352923"/>
                  </a:cubicBezTo>
                  <a:cubicBezTo>
                    <a:pt x="203517" y="341985"/>
                    <a:pt x="196554" y="326597"/>
                    <a:pt x="193490" y="306667"/>
                  </a:cubicBezTo>
                  <a:lnTo>
                    <a:pt x="233132" y="302403"/>
                  </a:lnTo>
                  <a:cubicBezTo>
                    <a:pt x="234710" y="310561"/>
                    <a:pt x="237774" y="317513"/>
                    <a:pt x="242230" y="323353"/>
                  </a:cubicBezTo>
                  <a:cubicBezTo>
                    <a:pt x="246686" y="329193"/>
                    <a:pt x="251606" y="333457"/>
                    <a:pt x="257084" y="336052"/>
                  </a:cubicBezTo>
                  <a:lnTo>
                    <a:pt x="257084" y="272555"/>
                  </a:lnTo>
                  <a:cubicBezTo>
                    <a:pt x="237217" y="266900"/>
                    <a:pt x="222734" y="258280"/>
                    <a:pt x="213450" y="246878"/>
                  </a:cubicBezTo>
                  <a:cubicBezTo>
                    <a:pt x="204166" y="235383"/>
                    <a:pt x="199525" y="221479"/>
                    <a:pt x="199525" y="205072"/>
                  </a:cubicBezTo>
                  <a:cubicBezTo>
                    <a:pt x="199525" y="188479"/>
                    <a:pt x="204816" y="174574"/>
                    <a:pt x="215307" y="163265"/>
                  </a:cubicBezTo>
                  <a:cubicBezTo>
                    <a:pt x="225705" y="151956"/>
                    <a:pt x="239723" y="145467"/>
                    <a:pt x="257084" y="143799"/>
                  </a:cubicBezTo>
                  <a:close/>
                  <a:moveTo>
                    <a:pt x="265083" y="37821"/>
                  </a:moveTo>
                  <a:cubicBezTo>
                    <a:pt x="139830" y="37821"/>
                    <a:pt x="37882" y="139602"/>
                    <a:pt x="37882" y="264651"/>
                  </a:cubicBezTo>
                  <a:cubicBezTo>
                    <a:pt x="37882" y="389793"/>
                    <a:pt x="139830" y="491574"/>
                    <a:pt x="265083" y="491574"/>
                  </a:cubicBezTo>
                  <a:cubicBezTo>
                    <a:pt x="390429" y="491574"/>
                    <a:pt x="492376" y="389793"/>
                    <a:pt x="492376" y="264651"/>
                  </a:cubicBezTo>
                  <a:cubicBezTo>
                    <a:pt x="492376" y="139602"/>
                    <a:pt x="390429" y="37821"/>
                    <a:pt x="265083" y="37821"/>
                  </a:cubicBezTo>
                  <a:close/>
                  <a:moveTo>
                    <a:pt x="265083" y="0"/>
                  </a:moveTo>
                  <a:cubicBezTo>
                    <a:pt x="411505" y="0"/>
                    <a:pt x="530259" y="118467"/>
                    <a:pt x="530259" y="264651"/>
                  </a:cubicBezTo>
                  <a:cubicBezTo>
                    <a:pt x="530259" y="330930"/>
                    <a:pt x="505654" y="391368"/>
                    <a:pt x="465357" y="437810"/>
                  </a:cubicBezTo>
                  <a:lnTo>
                    <a:pt x="606580" y="578895"/>
                  </a:lnTo>
                  <a:lnTo>
                    <a:pt x="579840" y="605592"/>
                  </a:lnTo>
                  <a:lnTo>
                    <a:pt x="438524" y="464599"/>
                  </a:lnTo>
                  <a:cubicBezTo>
                    <a:pt x="392007" y="504830"/>
                    <a:pt x="331470" y="529395"/>
                    <a:pt x="265083" y="529395"/>
                  </a:cubicBezTo>
                  <a:cubicBezTo>
                    <a:pt x="118661" y="529395"/>
                    <a:pt x="0" y="410835"/>
                    <a:pt x="0" y="264651"/>
                  </a:cubicBezTo>
                  <a:cubicBezTo>
                    <a:pt x="0" y="118467"/>
                    <a:pt x="118753" y="0"/>
                    <a:pt x="26508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60857" y="4912049"/>
            <a:ext cx="789924" cy="789920"/>
            <a:chOff x="4860857" y="5047708"/>
            <a:chExt cx="789924" cy="789920"/>
          </a:xfrm>
        </p:grpSpPr>
        <p:sp>
          <p:nvSpPr>
            <p:cNvPr id="47" name="í$1îḍe"/>
            <p:cNvSpPr/>
            <p:nvPr/>
          </p:nvSpPr>
          <p:spPr>
            <a:xfrm>
              <a:off x="4860857" y="5047708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Oval 41"/>
            <p:cNvSpPr/>
            <p:nvPr/>
          </p:nvSpPr>
          <p:spPr>
            <a:xfrm>
              <a:off x="5098844" y="5288973"/>
              <a:ext cx="313518" cy="307751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HTTP协议应用</a:t>
            </a: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9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4877" y="1956966"/>
            <a:ext cx="5189370" cy="4135913"/>
            <a:chOff x="1174752" y="2094775"/>
            <a:chExt cx="4294140" cy="3422418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174752" y="2094775"/>
              <a:ext cx="4294140" cy="342241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97399" y="2301989"/>
              <a:ext cx="3842449" cy="2176369"/>
            </a:xfrm>
            <a:prstGeom prst="rect">
              <a:avLst/>
            </a:prstGeom>
            <a:blipFill>
              <a:blip r:embed="rId4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透明"/>
            <p:cNvSpPr/>
            <p:nvPr/>
          </p:nvSpPr>
          <p:spPr bwMode="auto">
            <a:xfrm>
              <a:off x="3259976" y="2301989"/>
              <a:ext cx="1979872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87684" y="2202268"/>
            <a:ext cx="4229941" cy="711775"/>
            <a:chOff x="2486796" y="2343753"/>
            <a:chExt cx="4229941" cy="711775"/>
          </a:xfrm>
        </p:grpSpPr>
        <p:sp>
          <p:nvSpPr>
            <p:cNvPr id="27" name="文本框 26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HTTP协议概述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HTTP协议是Web应用层核心协议，采用请求/响应模型，基于TCP传输，支持无状态通信和多种请求方法。</a:t>
              </a:r>
            </a:p>
          </p:txBody>
        </p:sp>
      </p:grpSp>
      <p:sp>
        <p:nvSpPr>
          <p:cNvPr id="29" name="椭圆 38"/>
          <p:cNvSpPr/>
          <p:nvPr/>
        </p:nvSpPr>
        <p:spPr>
          <a:xfrm>
            <a:off x="6468587" y="2268607"/>
            <a:ext cx="394467" cy="317917"/>
          </a:xfrm>
          <a:custGeom>
            <a:avLst/>
            <a:gdLst>
              <a:gd name="connsiteX0" fmla="*/ 50882 w 608344"/>
              <a:gd name="connsiteY0" fmla="*/ 115887 h 490289"/>
              <a:gd name="connsiteX1" fmla="*/ 50882 w 608344"/>
              <a:gd name="connsiteY1" fmla="*/ 201112 h 490289"/>
              <a:gd name="connsiteX2" fmla="*/ 438489 w 608344"/>
              <a:gd name="connsiteY2" fmla="*/ 201112 h 490289"/>
              <a:gd name="connsiteX3" fmla="*/ 438489 w 608344"/>
              <a:gd name="connsiteY3" fmla="*/ 162825 h 490289"/>
              <a:gd name="connsiteX4" fmla="*/ 219567 w 608344"/>
              <a:gd name="connsiteY4" fmla="*/ 162825 h 490289"/>
              <a:gd name="connsiteX5" fmla="*/ 174400 w 608344"/>
              <a:gd name="connsiteY5" fmla="*/ 135399 h 490289"/>
              <a:gd name="connsiteX6" fmla="*/ 165459 w 608344"/>
              <a:gd name="connsiteY6" fmla="*/ 118372 h 490289"/>
              <a:gd name="connsiteX7" fmla="*/ 164260 w 608344"/>
              <a:gd name="connsiteY7" fmla="*/ 115887 h 490289"/>
              <a:gd name="connsiteX8" fmla="*/ 50697 w 608344"/>
              <a:gd name="connsiteY8" fmla="*/ 64991 h 490289"/>
              <a:gd name="connsiteX9" fmla="*/ 164445 w 608344"/>
              <a:gd name="connsiteY9" fmla="*/ 64991 h 490289"/>
              <a:gd name="connsiteX10" fmla="*/ 210718 w 608344"/>
              <a:gd name="connsiteY10" fmla="*/ 94995 h 490289"/>
              <a:gd name="connsiteX11" fmla="*/ 219567 w 608344"/>
              <a:gd name="connsiteY11" fmla="*/ 112022 h 490289"/>
              <a:gd name="connsiteX12" fmla="*/ 438674 w 608344"/>
              <a:gd name="connsiteY12" fmla="*/ 112022 h 490289"/>
              <a:gd name="connsiteX13" fmla="*/ 489371 w 608344"/>
              <a:gd name="connsiteY13" fmla="*/ 162641 h 490289"/>
              <a:gd name="connsiteX14" fmla="*/ 489371 w 608344"/>
              <a:gd name="connsiteY14" fmla="*/ 445560 h 490289"/>
              <a:gd name="connsiteX15" fmla="*/ 444665 w 608344"/>
              <a:gd name="connsiteY15" fmla="*/ 490289 h 490289"/>
              <a:gd name="connsiteX16" fmla="*/ 44798 w 608344"/>
              <a:gd name="connsiteY16" fmla="*/ 490289 h 490289"/>
              <a:gd name="connsiteX17" fmla="*/ 0 w 608344"/>
              <a:gd name="connsiteY17" fmla="*/ 445560 h 490289"/>
              <a:gd name="connsiteX18" fmla="*/ 0 w 608344"/>
              <a:gd name="connsiteY18" fmla="*/ 115611 h 490289"/>
              <a:gd name="connsiteX19" fmla="*/ 50697 w 608344"/>
              <a:gd name="connsiteY19" fmla="*/ 64991 h 490289"/>
              <a:gd name="connsiteX20" fmla="*/ 261904 w 608344"/>
              <a:gd name="connsiteY20" fmla="*/ 0 h 490289"/>
              <a:gd name="connsiteX21" fmla="*/ 519660 w 608344"/>
              <a:gd name="connsiteY21" fmla="*/ 0 h 490289"/>
              <a:gd name="connsiteX22" fmla="*/ 608344 w 608344"/>
              <a:gd name="connsiteY22" fmla="*/ 88635 h 490289"/>
              <a:gd name="connsiteX23" fmla="*/ 608344 w 608344"/>
              <a:gd name="connsiteY23" fmla="*/ 335764 h 490289"/>
              <a:gd name="connsiteX24" fmla="*/ 578107 w 608344"/>
              <a:gd name="connsiteY24" fmla="*/ 365953 h 490289"/>
              <a:gd name="connsiteX25" fmla="*/ 547961 w 608344"/>
              <a:gd name="connsiteY25" fmla="*/ 335764 h 490289"/>
              <a:gd name="connsiteX26" fmla="*/ 547961 w 608344"/>
              <a:gd name="connsiteY26" fmla="*/ 88635 h 490289"/>
              <a:gd name="connsiteX27" fmla="*/ 519660 w 608344"/>
              <a:gd name="connsiteY27" fmla="*/ 60379 h 490289"/>
              <a:gd name="connsiteX28" fmla="*/ 261904 w 608344"/>
              <a:gd name="connsiteY28" fmla="*/ 60379 h 490289"/>
              <a:gd name="connsiteX29" fmla="*/ 231666 w 608344"/>
              <a:gd name="connsiteY29" fmla="*/ 30190 h 490289"/>
              <a:gd name="connsiteX30" fmla="*/ 261904 w 608344"/>
              <a:gd name="connsiteY30" fmla="*/ 0 h 49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490289">
                <a:moveTo>
                  <a:pt x="50882" y="115887"/>
                </a:moveTo>
                <a:lnTo>
                  <a:pt x="50882" y="201112"/>
                </a:lnTo>
                <a:lnTo>
                  <a:pt x="438489" y="201112"/>
                </a:lnTo>
                <a:lnTo>
                  <a:pt x="438489" y="162825"/>
                </a:lnTo>
                <a:lnTo>
                  <a:pt x="219567" y="162825"/>
                </a:lnTo>
                <a:cubicBezTo>
                  <a:pt x="200578" y="162825"/>
                  <a:pt x="183065" y="152241"/>
                  <a:pt x="174400" y="135399"/>
                </a:cubicBezTo>
                <a:lnTo>
                  <a:pt x="165459" y="118372"/>
                </a:lnTo>
                <a:cubicBezTo>
                  <a:pt x="165090" y="117544"/>
                  <a:pt x="164629" y="116715"/>
                  <a:pt x="164260" y="115887"/>
                </a:cubicBezTo>
                <a:close/>
                <a:moveTo>
                  <a:pt x="50697" y="64991"/>
                </a:moveTo>
                <a:lnTo>
                  <a:pt x="164445" y="64991"/>
                </a:lnTo>
                <a:cubicBezTo>
                  <a:pt x="184447" y="64991"/>
                  <a:pt x="202514" y="76772"/>
                  <a:pt x="210718" y="94995"/>
                </a:cubicBezTo>
                <a:lnTo>
                  <a:pt x="219567" y="112022"/>
                </a:lnTo>
                <a:lnTo>
                  <a:pt x="438674" y="112022"/>
                </a:lnTo>
                <a:cubicBezTo>
                  <a:pt x="466696" y="112022"/>
                  <a:pt x="489371" y="134662"/>
                  <a:pt x="489371" y="162641"/>
                </a:cubicBezTo>
                <a:lnTo>
                  <a:pt x="489371" y="445560"/>
                </a:lnTo>
                <a:cubicBezTo>
                  <a:pt x="489371" y="470225"/>
                  <a:pt x="469369" y="490289"/>
                  <a:pt x="444665" y="490289"/>
                </a:cubicBezTo>
                <a:lnTo>
                  <a:pt x="44798" y="490289"/>
                </a:lnTo>
                <a:cubicBezTo>
                  <a:pt x="20002" y="490289"/>
                  <a:pt x="0" y="470225"/>
                  <a:pt x="0" y="445560"/>
                </a:cubicBezTo>
                <a:lnTo>
                  <a:pt x="0" y="115611"/>
                </a:lnTo>
                <a:cubicBezTo>
                  <a:pt x="0" y="87632"/>
                  <a:pt x="22675" y="64991"/>
                  <a:pt x="50697" y="64991"/>
                </a:cubicBezTo>
                <a:close/>
                <a:moveTo>
                  <a:pt x="261904" y="0"/>
                </a:moveTo>
                <a:lnTo>
                  <a:pt x="519660" y="0"/>
                </a:lnTo>
                <a:cubicBezTo>
                  <a:pt x="568611" y="0"/>
                  <a:pt x="608344" y="39762"/>
                  <a:pt x="608344" y="88635"/>
                </a:cubicBezTo>
                <a:lnTo>
                  <a:pt x="608344" y="335764"/>
                </a:lnTo>
                <a:cubicBezTo>
                  <a:pt x="608344" y="352423"/>
                  <a:pt x="594885" y="365953"/>
                  <a:pt x="578107" y="365953"/>
                </a:cubicBezTo>
                <a:cubicBezTo>
                  <a:pt x="561421" y="365953"/>
                  <a:pt x="547961" y="352423"/>
                  <a:pt x="547961" y="335764"/>
                </a:cubicBezTo>
                <a:lnTo>
                  <a:pt x="547961" y="88635"/>
                </a:lnTo>
                <a:cubicBezTo>
                  <a:pt x="547961" y="72988"/>
                  <a:pt x="535240" y="60379"/>
                  <a:pt x="519660" y="60379"/>
                </a:cubicBezTo>
                <a:lnTo>
                  <a:pt x="261904" y="60379"/>
                </a:lnTo>
                <a:cubicBezTo>
                  <a:pt x="245218" y="60379"/>
                  <a:pt x="231666" y="46849"/>
                  <a:pt x="231666" y="30190"/>
                </a:cubicBezTo>
                <a:cubicBezTo>
                  <a:pt x="231666" y="13530"/>
                  <a:pt x="245218" y="0"/>
                  <a:pt x="2619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987684" y="3531703"/>
            <a:ext cx="4229941" cy="711775"/>
            <a:chOff x="2486796" y="2343753"/>
            <a:chExt cx="4229941" cy="711775"/>
          </a:xfrm>
        </p:grpSpPr>
        <p:sp>
          <p:nvSpPr>
            <p:cNvPr id="31" name="文本框 30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请求响应过程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请求响应过程包括客户端发起请求、服务器处理请求、生成响应并返回结果三个阶段，涉及协议交互和数据传输流程。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87684" y="4861138"/>
            <a:ext cx="4229941" cy="711775"/>
            <a:chOff x="2486796" y="2343753"/>
            <a:chExt cx="4229941" cy="711775"/>
          </a:xfrm>
        </p:grpSpPr>
        <p:sp>
          <p:nvSpPr>
            <p:cNvPr id="34" name="文本框 33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状态码解析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HTTP状态码分为五大类，1xx表示信息响应，2xx表示成功，3xx为重定向，4xx为客户端错误，5xx为服务器错误。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7916" y="3281654"/>
            <a:ext cx="4488460" cy="1333500"/>
            <a:chOff x="6153150" y="3105150"/>
            <a:chExt cx="4488460" cy="133350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6153150" y="31051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3150" y="44386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15"/>
          <p:cNvSpPr>
            <a:spLocks noEditPoints="1"/>
          </p:cNvSpPr>
          <p:nvPr/>
        </p:nvSpPr>
        <p:spPr bwMode="auto">
          <a:xfrm>
            <a:off x="6472466" y="3599075"/>
            <a:ext cx="370900" cy="317916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6439615" y="4870242"/>
            <a:ext cx="365897" cy="369333"/>
          </a:xfrm>
          <a:custGeom>
            <a:avLst/>
            <a:gdLst>
              <a:gd name="T0" fmla="*/ 49 w 99"/>
              <a:gd name="T1" fmla="*/ 0 h 100"/>
              <a:gd name="T2" fmla="*/ 99 w 99"/>
              <a:gd name="T3" fmla="*/ 50 h 100"/>
              <a:gd name="T4" fmla="*/ 49 w 99"/>
              <a:gd name="T5" fmla="*/ 100 h 100"/>
              <a:gd name="T6" fmla="*/ 0 w 99"/>
              <a:gd name="T7" fmla="*/ 50 h 100"/>
              <a:gd name="T8" fmla="*/ 49 w 99"/>
              <a:gd name="T9" fmla="*/ 0 h 100"/>
              <a:gd name="T10" fmla="*/ 45 w 99"/>
              <a:gd name="T11" fmla="*/ 15 h 100"/>
              <a:gd name="T12" fmla="*/ 45 w 99"/>
              <a:gd name="T13" fmla="*/ 44 h 100"/>
              <a:gd name="T14" fmla="*/ 54 w 99"/>
              <a:gd name="T15" fmla="*/ 44 h 100"/>
              <a:gd name="T16" fmla="*/ 54 w 99"/>
              <a:gd name="T17" fmla="*/ 15 h 100"/>
              <a:gd name="T18" fmla="*/ 45 w 99"/>
              <a:gd name="T19" fmla="*/ 15 h 100"/>
              <a:gd name="T20" fmla="*/ 67 w 99"/>
              <a:gd name="T21" fmla="*/ 24 h 100"/>
              <a:gd name="T22" fmla="*/ 61 w 99"/>
              <a:gd name="T23" fmla="*/ 32 h 100"/>
              <a:gd name="T24" fmla="*/ 64 w 99"/>
              <a:gd name="T25" fmla="*/ 35 h 100"/>
              <a:gd name="T26" fmla="*/ 70 w 99"/>
              <a:gd name="T27" fmla="*/ 50 h 100"/>
              <a:gd name="T28" fmla="*/ 64 w 99"/>
              <a:gd name="T29" fmla="*/ 65 h 100"/>
              <a:gd name="T30" fmla="*/ 49 w 99"/>
              <a:gd name="T31" fmla="*/ 71 h 100"/>
              <a:gd name="T32" fmla="*/ 35 w 99"/>
              <a:gd name="T33" fmla="*/ 65 h 100"/>
              <a:gd name="T34" fmla="*/ 28 w 99"/>
              <a:gd name="T35" fmla="*/ 50 h 100"/>
              <a:gd name="T36" fmla="*/ 35 w 99"/>
              <a:gd name="T37" fmla="*/ 35 h 100"/>
              <a:gd name="T38" fmla="*/ 37 w 99"/>
              <a:gd name="T39" fmla="*/ 32 h 100"/>
              <a:gd name="T40" fmla="*/ 31 w 99"/>
              <a:gd name="T41" fmla="*/ 24 h 100"/>
              <a:gd name="T42" fmla="*/ 27 w 99"/>
              <a:gd name="T43" fmla="*/ 28 h 100"/>
              <a:gd name="T44" fmla="*/ 18 w 99"/>
              <a:gd name="T45" fmla="*/ 50 h 100"/>
              <a:gd name="T46" fmla="*/ 27 w 99"/>
              <a:gd name="T47" fmla="*/ 72 h 100"/>
              <a:gd name="T48" fmla="*/ 49 w 99"/>
              <a:gd name="T49" fmla="*/ 81 h 100"/>
              <a:gd name="T50" fmla="*/ 72 w 99"/>
              <a:gd name="T51" fmla="*/ 72 h 100"/>
              <a:gd name="T52" fmla="*/ 81 w 99"/>
              <a:gd name="T53" fmla="*/ 50 h 100"/>
              <a:gd name="T54" fmla="*/ 72 w 99"/>
              <a:gd name="T55" fmla="*/ 28 h 100"/>
              <a:gd name="T56" fmla="*/ 67 w 99"/>
              <a:gd name="T57" fmla="*/ 2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00">
                <a:moveTo>
                  <a:pt x="49" y="0"/>
                </a:moveTo>
                <a:cubicBezTo>
                  <a:pt x="77" y="0"/>
                  <a:pt x="99" y="22"/>
                  <a:pt x="99" y="50"/>
                </a:cubicBezTo>
                <a:cubicBezTo>
                  <a:pt x="99" y="77"/>
                  <a:pt x="77" y="100"/>
                  <a:pt x="49" y="100"/>
                </a:cubicBezTo>
                <a:cubicBezTo>
                  <a:pt x="22" y="100"/>
                  <a:pt x="0" y="77"/>
                  <a:pt x="0" y="50"/>
                </a:cubicBezTo>
                <a:cubicBezTo>
                  <a:pt x="0" y="22"/>
                  <a:pt x="22" y="0"/>
                  <a:pt x="49" y="0"/>
                </a:cubicBezTo>
                <a:close/>
                <a:moveTo>
                  <a:pt x="45" y="15"/>
                </a:moveTo>
                <a:cubicBezTo>
                  <a:pt x="45" y="44"/>
                  <a:pt x="45" y="44"/>
                  <a:pt x="45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15"/>
                  <a:pt x="54" y="15"/>
                  <a:pt x="54" y="15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67" y="24"/>
                </a:moveTo>
                <a:cubicBezTo>
                  <a:pt x="61" y="32"/>
                  <a:pt x="61" y="32"/>
                  <a:pt x="61" y="32"/>
                </a:cubicBezTo>
                <a:cubicBezTo>
                  <a:pt x="62" y="33"/>
                  <a:pt x="63" y="34"/>
                  <a:pt x="64" y="35"/>
                </a:cubicBezTo>
                <a:cubicBezTo>
                  <a:pt x="68" y="39"/>
                  <a:pt x="70" y="44"/>
                  <a:pt x="70" y="50"/>
                </a:cubicBezTo>
                <a:cubicBezTo>
                  <a:pt x="70" y="55"/>
                  <a:pt x="68" y="61"/>
                  <a:pt x="64" y="65"/>
                </a:cubicBezTo>
                <a:cubicBezTo>
                  <a:pt x="60" y="68"/>
                  <a:pt x="55" y="71"/>
                  <a:pt x="49" y="71"/>
                </a:cubicBezTo>
                <a:cubicBezTo>
                  <a:pt x="44" y="71"/>
                  <a:pt x="38" y="68"/>
                  <a:pt x="35" y="65"/>
                </a:cubicBezTo>
                <a:cubicBezTo>
                  <a:pt x="31" y="61"/>
                  <a:pt x="28" y="55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5" y="34"/>
                  <a:pt x="36" y="33"/>
                  <a:pt x="37" y="32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29" y="26"/>
                  <a:pt x="27" y="28"/>
                </a:cubicBezTo>
                <a:cubicBezTo>
                  <a:pt x="22" y="33"/>
                  <a:pt x="18" y="41"/>
                  <a:pt x="18" y="50"/>
                </a:cubicBezTo>
                <a:cubicBezTo>
                  <a:pt x="18" y="58"/>
                  <a:pt x="22" y="66"/>
                  <a:pt x="27" y="72"/>
                </a:cubicBezTo>
                <a:cubicBezTo>
                  <a:pt x="33" y="77"/>
                  <a:pt x="41" y="81"/>
                  <a:pt x="49" y="81"/>
                </a:cubicBezTo>
                <a:cubicBezTo>
                  <a:pt x="58" y="81"/>
                  <a:pt x="66" y="77"/>
                  <a:pt x="72" y="72"/>
                </a:cubicBezTo>
                <a:cubicBezTo>
                  <a:pt x="77" y="66"/>
                  <a:pt x="81" y="58"/>
                  <a:pt x="81" y="50"/>
                </a:cubicBezTo>
                <a:cubicBezTo>
                  <a:pt x="81" y="41"/>
                  <a:pt x="77" y="33"/>
                  <a:pt x="72" y="28"/>
                </a:cubicBezTo>
                <a:cubicBezTo>
                  <a:pt x="70" y="26"/>
                  <a:pt x="69" y="25"/>
                  <a:pt x="67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4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32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5" name="îṣ1ïḍe"/>
          <p:cNvSpPr txBox="1"/>
          <p:nvPr/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5600" b="1">
                <a:solidFill>
                  <a:srgbClr val="436B9B"/>
                </a:solidFill>
                <a:latin typeface="标准粗黑"/>
              </a:rPr>
              <a:t>计算机网络基础</a:t>
            </a:r>
            <a:endParaRPr lang="zh-CN" altLang="en-US" sz="5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6C92C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41" name="ïşļidè"/>
          <p:cNvGrpSpPr/>
          <p:nvPr/>
        </p:nvGrpSpPr>
        <p:grpSpPr>
          <a:xfrm>
            <a:off x="7593178" y="4671547"/>
            <a:ext cx="2268536" cy="346733"/>
            <a:chOff x="2101275" y="5921263"/>
            <a:chExt cx="1906626" cy="291418"/>
          </a:xfrm>
        </p:grpSpPr>
        <p:sp>
          <p:nvSpPr>
            <p:cNvPr id="42" name="íṥļîḍe"/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时间：2025/04/10</a:t>
              </a:r>
            </a:p>
          </p:txBody>
        </p:sp>
        <p:sp>
          <p:nvSpPr>
            <p:cNvPr id="43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9" name="ïşļidè">
            <a:extLst>
              <a:ext uri="{FF2B5EF4-FFF2-40B4-BE49-F238E27FC236}">
                <a16:creationId xmlns:a16="http://schemas.microsoft.com/office/drawing/2014/main" id="{77C6FCBB-E83F-B761-DD5E-30CB600B7AD5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10" name="íṥļîḍe">
              <a:extLst>
                <a:ext uri="{FF2B5EF4-FFF2-40B4-BE49-F238E27FC236}">
                  <a16:creationId xmlns:a16="http://schemas.microsoft.com/office/drawing/2014/main" id="{BF20E9F7-E1D4-7DBB-EA64-3942E1366141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主讲人：刘俊涛</a:t>
              </a:r>
            </a:p>
          </p:txBody>
        </p:sp>
        <p:sp>
          <p:nvSpPr>
            <p:cNvPr id="11" name="ïšḻíḋê">
              <a:extLst>
                <a:ext uri="{FF2B5EF4-FFF2-40B4-BE49-F238E27FC236}">
                  <a16:creationId xmlns:a16="http://schemas.microsoft.com/office/drawing/2014/main" id="{ED3CAA9E-D43F-643B-FAC2-ADF81D3A6338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38" grpId="0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2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53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导入环节通过创设情境或问题引发学习兴趣，建立新旧知识联系，为后续教学内容做好铺垫，激发学生主动探究的动机。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导入环节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360119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网络基本概念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77738" y="1360686"/>
            <a:ext cx="3573065" cy="2476154"/>
            <a:chOff x="8117349" y="2106948"/>
            <a:chExt cx="3573065" cy="2476154"/>
          </a:xfrm>
        </p:grpSpPr>
        <p:sp>
          <p:nvSpPr>
            <p:cNvPr id="18" name="矩形 17"/>
            <p:cNvSpPr/>
            <p:nvPr/>
          </p:nvSpPr>
          <p:spPr>
            <a:xfrm>
              <a:off x="8117349" y="2106948"/>
              <a:ext cx="3547374" cy="2115321"/>
            </a:xfrm>
            <a:prstGeom prst="rect">
              <a:avLst/>
            </a:prstGeom>
            <a:blipFill>
              <a:blip r:embed="rId3"/>
              <a:stretch>
                <a:fillRect b="-22979"/>
              </a:stretch>
            </a:blip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17349" y="4242431"/>
              <a:ext cx="3573065" cy="340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网络定义阶段主要讲解计算机网络的基本概念、组成要素、分类方式及典型应用场景，重点阐述资源共享与通信服务的核心特征。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6888" y="1360687"/>
            <a:ext cx="6592805" cy="3316896"/>
            <a:chOff x="1206499" y="1901370"/>
            <a:chExt cx="6346828" cy="3193143"/>
          </a:xfrm>
        </p:grpSpPr>
        <p:sp>
          <p:nvSpPr>
            <p:cNvPr id="28" name="矩形 27"/>
            <p:cNvSpPr/>
            <p:nvPr/>
          </p:nvSpPr>
          <p:spPr>
            <a:xfrm>
              <a:off x="1206499" y="1901370"/>
              <a:ext cx="6328229" cy="3193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28042" y="2423278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407883" y="2391705"/>
              <a:ext cx="1814288" cy="2181694"/>
              <a:chOff x="1255483" y="2301298"/>
              <a:chExt cx="1814288" cy="218169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255483" y="230129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网络定义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55483" y="291567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网络分类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55483" y="353005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网络拓扑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255483" y="414443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网络协议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028042" y="3037889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28042" y="3652500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028042" y="4267111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28043" y="2423278"/>
              <a:ext cx="19725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28043" y="3037889"/>
              <a:ext cx="258218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28043" y="3652500"/>
              <a:ext cx="15534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028043" y="4267111"/>
              <a:ext cx="309653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768193" y="2401230"/>
              <a:ext cx="785134" cy="2150917"/>
              <a:chOff x="1255483" y="2301298"/>
              <a:chExt cx="785134" cy="215091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255483" y="230129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72%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55483" y="291567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83%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55483" y="353005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46%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255483" y="414443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90%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866888" y="4697745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网络分类阶段主要讲授按覆盖范围划分的网络类型，包括局域网、城域网和广域网，重点讲解各类网络的特点与应用场景。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E376E8-6622-2AAC-A7EE-2717D3240519}"/>
              </a:ext>
            </a:extLst>
          </p:cNvPr>
          <p:cNvSpPr txBox="1"/>
          <p:nvPr/>
        </p:nvSpPr>
        <p:spPr>
          <a:xfrm>
            <a:off x="866888" y="5285272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网络拓扑结构包括总线型、星型、环型、网状等基本类型，重点讲解各类拓扑的特点、优缺点及典型应用场景。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D28CCA-FEF2-1A6E-B55F-E2651695BF93}"/>
              </a:ext>
            </a:extLst>
          </p:cNvPr>
          <p:cNvSpPr txBox="1"/>
          <p:nvPr/>
        </p:nvSpPr>
        <p:spPr>
          <a:xfrm>
            <a:off x="866888" y="5872799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网络协议阶段主要讲解协议分层模型、数据封装过程及典型协议工作原理，培养学生协议分析与设计能力。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OSI模型介绍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Freeform: Shape 3"/>
          <p:cNvSpPr/>
          <p:nvPr/>
        </p:nvSpPr>
        <p:spPr>
          <a:xfrm>
            <a:off x="4977729" y="2531168"/>
            <a:ext cx="2228892" cy="25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7449" y="3396910"/>
            <a:ext cx="780930" cy="780955"/>
            <a:chOff x="7047449" y="3150167"/>
            <a:chExt cx="780930" cy="780955"/>
          </a:xfrm>
        </p:grpSpPr>
        <p:sp>
          <p:nvSpPr>
            <p:cNvPr id="30" name="Freeform: Shape 8"/>
            <p:cNvSpPr/>
            <p:nvPr/>
          </p:nvSpPr>
          <p:spPr>
            <a:xfrm>
              <a:off x="7047449" y="3150167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7266198" y="3369209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80163" y="4543895"/>
            <a:ext cx="780959" cy="780950"/>
            <a:chOff x="6380163" y="4297152"/>
            <a:chExt cx="780959" cy="780950"/>
          </a:xfrm>
        </p:grpSpPr>
        <p:sp>
          <p:nvSpPr>
            <p:cNvPr id="34" name="Freeform: Shape 11"/>
            <p:cNvSpPr/>
            <p:nvPr/>
          </p:nvSpPr>
          <p:spPr>
            <a:xfrm>
              <a:off x="6380163" y="4297152"/>
              <a:ext cx="780959" cy="78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Freeform: Shape 11"/>
            <p:cNvSpPr/>
            <p:nvPr/>
          </p:nvSpPr>
          <p:spPr>
            <a:xfrm>
              <a:off x="6614037" y="4515909"/>
              <a:ext cx="313212" cy="343436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66990" y="3396915"/>
            <a:ext cx="780959" cy="780944"/>
            <a:chOff x="4366990" y="3150172"/>
            <a:chExt cx="780959" cy="780944"/>
          </a:xfrm>
        </p:grpSpPr>
        <p:sp>
          <p:nvSpPr>
            <p:cNvPr id="41" name="Freeform: Shape 20"/>
            <p:cNvSpPr/>
            <p:nvPr/>
          </p:nvSpPr>
          <p:spPr>
            <a:xfrm>
              <a:off x="4366990" y="3150172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Freeform: Shape 20"/>
            <p:cNvSpPr/>
            <p:nvPr/>
          </p:nvSpPr>
          <p:spPr>
            <a:xfrm>
              <a:off x="4591312" y="3368926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68851" y="2269669"/>
            <a:ext cx="780937" cy="780944"/>
            <a:chOff x="6368851" y="2022926"/>
            <a:chExt cx="780937" cy="780944"/>
          </a:xfrm>
        </p:grpSpPr>
        <p:sp>
          <p:nvSpPr>
            <p:cNvPr id="45" name="Freeform: Shape 5"/>
            <p:cNvSpPr/>
            <p:nvPr/>
          </p:nvSpPr>
          <p:spPr>
            <a:xfrm>
              <a:off x="6368851" y="2022926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Freeform: Shape 5"/>
            <p:cNvSpPr/>
            <p:nvPr/>
          </p:nvSpPr>
          <p:spPr>
            <a:xfrm>
              <a:off x="6602717" y="2241683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45587" y="4543898"/>
            <a:ext cx="780930" cy="780944"/>
            <a:chOff x="5045587" y="4297155"/>
            <a:chExt cx="780930" cy="780944"/>
          </a:xfrm>
        </p:grpSpPr>
        <p:sp>
          <p:nvSpPr>
            <p:cNvPr id="51" name="Freeform: Shape 14"/>
            <p:cNvSpPr/>
            <p:nvPr/>
          </p:nvSpPr>
          <p:spPr>
            <a:xfrm>
              <a:off x="5045587" y="4297155"/>
              <a:ext cx="780930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Freeform: Shape 14"/>
            <p:cNvSpPr/>
            <p:nvPr/>
          </p:nvSpPr>
          <p:spPr>
            <a:xfrm>
              <a:off x="5293130" y="4515913"/>
              <a:ext cx="285844" cy="343428"/>
            </a:xfrm>
            <a:custGeom>
              <a:avLst/>
              <a:gdLst>
                <a:gd name="connsiteX0" fmla="*/ 166861 w 505460"/>
                <a:gd name="connsiteY0" fmla="*/ 355015 h 607286"/>
                <a:gd name="connsiteX1" fmla="*/ 421301 w 505460"/>
                <a:gd name="connsiteY1" fmla="*/ 355015 h 607286"/>
                <a:gd name="connsiteX2" fmla="*/ 438634 w 505460"/>
                <a:gd name="connsiteY2" fmla="*/ 372303 h 607286"/>
                <a:gd name="connsiteX3" fmla="*/ 421301 w 505460"/>
                <a:gd name="connsiteY3" fmla="*/ 389592 h 607286"/>
                <a:gd name="connsiteX4" fmla="*/ 166861 w 505460"/>
                <a:gd name="connsiteY4" fmla="*/ 389592 h 607286"/>
                <a:gd name="connsiteX5" fmla="*/ 149528 w 505460"/>
                <a:gd name="connsiteY5" fmla="*/ 372303 h 607286"/>
                <a:gd name="connsiteX6" fmla="*/ 166861 w 505460"/>
                <a:gd name="connsiteY6" fmla="*/ 355015 h 607286"/>
                <a:gd name="connsiteX7" fmla="*/ 166861 w 505460"/>
                <a:gd name="connsiteY7" fmla="*/ 272524 h 607286"/>
                <a:gd name="connsiteX8" fmla="*/ 421301 w 505460"/>
                <a:gd name="connsiteY8" fmla="*/ 272524 h 607286"/>
                <a:gd name="connsiteX9" fmla="*/ 438634 w 505460"/>
                <a:gd name="connsiteY9" fmla="*/ 289813 h 607286"/>
                <a:gd name="connsiteX10" fmla="*/ 421301 w 505460"/>
                <a:gd name="connsiteY10" fmla="*/ 307101 h 607286"/>
                <a:gd name="connsiteX11" fmla="*/ 166861 w 505460"/>
                <a:gd name="connsiteY11" fmla="*/ 307101 h 607286"/>
                <a:gd name="connsiteX12" fmla="*/ 149528 w 505460"/>
                <a:gd name="connsiteY12" fmla="*/ 289813 h 607286"/>
                <a:gd name="connsiteX13" fmla="*/ 166861 w 505460"/>
                <a:gd name="connsiteY13" fmla="*/ 272524 h 607286"/>
                <a:gd name="connsiteX14" fmla="*/ 166861 w 505460"/>
                <a:gd name="connsiteY14" fmla="*/ 190033 h 607286"/>
                <a:gd name="connsiteX15" fmla="*/ 421301 w 505460"/>
                <a:gd name="connsiteY15" fmla="*/ 190033 h 607286"/>
                <a:gd name="connsiteX16" fmla="*/ 438634 w 505460"/>
                <a:gd name="connsiteY16" fmla="*/ 207439 h 607286"/>
                <a:gd name="connsiteX17" fmla="*/ 421301 w 505460"/>
                <a:gd name="connsiteY17" fmla="*/ 224751 h 607286"/>
                <a:gd name="connsiteX18" fmla="*/ 166861 w 505460"/>
                <a:gd name="connsiteY18" fmla="*/ 224751 h 607286"/>
                <a:gd name="connsiteX19" fmla="*/ 149528 w 505460"/>
                <a:gd name="connsiteY19" fmla="*/ 207439 h 607286"/>
                <a:gd name="connsiteX20" fmla="*/ 166861 w 505460"/>
                <a:gd name="connsiteY20" fmla="*/ 190033 h 607286"/>
                <a:gd name="connsiteX21" fmla="*/ 166861 w 505460"/>
                <a:gd name="connsiteY21" fmla="*/ 107612 h 607286"/>
                <a:gd name="connsiteX22" fmla="*/ 421301 w 505460"/>
                <a:gd name="connsiteY22" fmla="*/ 107612 h 607286"/>
                <a:gd name="connsiteX23" fmla="*/ 438634 w 505460"/>
                <a:gd name="connsiteY23" fmla="*/ 124901 h 607286"/>
                <a:gd name="connsiteX24" fmla="*/ 421301 w 505460"/>
                <a:gd name="connsiteY24" fmla="*/ 142189 h 607286"/>
                <a:gd name="connsiteX25" fmla="*/ 166861 w 505460"/>
                <a:gd name="connsiteY25" fmla="*/ 142189 h 607286"/>
                <a:gd name="connsiteX26" fmla="*/ 149528 w 505460"/>
                <a:gd name="connsiteY26" fmla="*/ 124901 h 607286"/>
                <a:gd name="connsiteX27" fmla="*/ 166861 w 505460"/>
                <a:gd name="connsiteY27" fmla="*/ 107612 h 607286"/>
                <a:gd name="connsiteX28" fmla="*/ 43330 w 505460"/>
                <a:gd name="connsiteY28" fmla="*/ 105635 h 607286"/>
                <a:gd name="connsiteX29" fmla="*/ 34664 w 505460"/>
                <a:gd name="connsiteY29" fmla="*/ 114289 h 607286"/>
                <a:gd name="connsiteX30" fmla="*/ 34664 w 505460"/>
                <a:gd name="connsiteY30" fmla="*/ 563922 h 607286"/>
                <a:gd name="connsiteX31" fmla="*/ 43330 w 505460"/>
                <a:gd name="connsiteY31" fmla="*/ 572576 h 607286"/>
                <a:gd name="connsiteX32" fmla="*/ 379237 w 505460"/>
                <a:gd name="connsiteY32" fmla="*/ 572576 h 607286"/>
                <a:gd name="connsiteX33" fmla="*/ 387903 w 505460"/>
                <a:gd name="connsiteY33" fmla="*/ 563922 h 607286"/>
                <a:gd name="connsiteX34" fmla="*/ 387903 w 505460"/>
                <a:gd name="connsiteY34" fmla="*/ 536267 h 607286"/>
                <a:gd name="connsiteX35" fmla="*/ 126223 w 505460"/>
                <a:gd name="connsiteY35" fmla="*/ 536267 h 607286"/>
                <a:gd name="connsiteX36" fmla="*/ 82799 w 505460"/>
                <a:gd name="connsiteY36" fmla="*/ 492997 h 607286"/>
                <a:gd name="connsiteX37" fmla="*/ 82799 w 505460"/>
                <a:gd name="connsiteY37" fmla="*/ 105635 h 607286"/>
                <a:gd name="connsiteX38" fmla="*/ 126223 w 505460"/>
                <a:gd name="connsiteY38" fmla="*/ 34616 h 607286"/>
                <a:gd name="connsiteX39" fmla="*/ 117557 w 505460"/>
                <a:gd name="connsiteY39" fmla="*/ 43270 h 607286"/>
                <a:gd name="connsiteX40" fmla="*/ 117557 w 505460"/>
                <a:gd name="connsiteY40" fmla="*/ 492997 h 607286"/>
                <a:gd name="connsiteX41" fmla="*/ 126223 w 505460"/>
                <a:gd name="connsiteY41" fmla="*/ 501651 h 607286"/>
                <a:gd name="connsiteX42" fmla="*/ 462130 w 505460"/>
                <a:gd name="connsiteY42" fmla="*/ 501651 h 607286"/>
                <a:gd name="connsiteX43" fmla="*/ 470796 w 505460"/>
                <a:gd name="connsiteY43" fmla="*/ 492997 h 607286"/>
                <a:gd name="connsiteX44" fmla="*/ 470796 w 505460"/>
                <a:gd name="connsiteY44" fmla="*/ 43270 h 607286"/>
                <a:gd name="connsiteX45" fmla="*/ 462130 w 505460"/>
                <a:gd name="connsiteY45" fmla="*/ 34616 h 607286"/>
                <a:gd name="connsiteX46" fmla="*/ 126223 w 505460"/>
                <a:gd name="connsiteY46" fmla="*/ 0 h 607286"/>
                <a:gd name="connsiteX47" fmla="*/ 462130 w 505460"/>
                <a:gd name="connsiteY47" fmla="*/ 0 h 607286"/>
                <a:gd name="connsiteX48" fmla="*/ 505460 w 505460"/>
                <a:gd name="connsiteY48" fmla="*/ 43270 h 607286"/>
                <a:gd name="connsiteX49" fmla="*/ 505460 w 505460"/>
                <a:gd name="connsiteY49" fmla="*/ 492997 h 607286"/>
                <a:gd name="connsiteX50" fmla="*/ 462130 w 505460"/>
                <a:gd name="connsiteY50" fmla="*/ 536267 h 607286"/>
                <a:gd name="connsiteX51" fmla="*/ 422661 w 505460"/>
                <a:gd name="connsiteY51" fmla="*/ 536267 h 607286"/>
                <a:gd name="connsiteX52" fmla="*/ 422661 w 505460"/>
                <a:gd name="connsiteY52" fmla="*/ 563922 h 607286"/>
                <a:gd name="connsiteX53" fmla="*/ 379237 w 505460"/>
                <a:gd name="connsiteY53" fmla="*/ 607286 h 607286"/>
                <a:gd name="connsiteX54" fmla="*/ 43330 w 505460"/>
                <a:gd name="connsiteY54" fmla="*/ 607286 h 607286"/>
                <a:gd name="connsiteX55" fmla="*/ 0 w 505460"/>
                <a:gd name="connsiteY55" fmla="*/ 563922 h 607286"/>
                <a:gd name="connsiteX56" fmla="*/ 0 w 505460"/>
                <a:gd name="connsiteY56" fmla="*/ 114289 h 607286"/>
                <a:gd name="connsiteX57" fmla="*/ 43330 w 505460"/>
                <a:gd name="connsiteY57" fmla="*/ 70925 h 607286"/>
                <a:gd name="connsiteX58" fmla="*/ 82799 w 505460"/>
                <a:gd name="connsiteY58" fmla="*/ 70925 h 607286"/>
                <a:gd name="connsiteX59" fmla="*/ 82799 w 505460"/>
                <a:gd name="connsiteY59" fmla="*/ 43270 h 607286"/>
                <a:gd name="connsiteX60" fmla="*/ 126223 w 505460"/>
                <a:gd name="connsiteY60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460" h="607286">
                  <a:moveTo>
                    <a:pt x="166861" y="355015"/>
                  </a:moveTo>
                  <a:lnTo>
                    <a:pt x="421301" y="355015"/>
                  </a:lnTo>
                  <a:cubicBezTo>
                    <a:pt x="430910" y="355015"/>
                    <a:pt x="438634" y="362720"/>
                    <a:pt x="438634" y="372303"/>
                  </a:cubicBezTo>
                  <a:cubicBezTo>
                    <a:pt x="438634" y="381793"/>
                    <a:pt x="430910" y="389592"/>
                    <a:pt x="421301" y="389592"/>
                  </a:cubicBezTo>
                  <a:lnTo>
                    <a:pt x="166861" y="389592"/>
                  </a:lnTo>
                  <a:cubicBezTo>
                    <a:pt x="157253" y="389592"/>
                    <a:pt x="149528" y="381887"/>
                    <a:pt x="149528" y="372303"/>
                  </a:cubicBezTo>
                  <a:cubicBezTo>
                    <a:pt x="149528" y="362720"/>
                    <a:pt x="157253" y="355015"/>
                    <a:pt x="166861" y="355015"/>
                  </a:cubicBezTo>
                  <a:close/>
                  <a:moveTo>
                    <a:pt x="166861" y="272524"/>
                  </a:moveTo>
                  <a:lnTo>
                    <a:pt x="421301" y="272524"/>
                  </a:lnTo>
                  <a:cubicBezTo>
                    <a:pt x="430910" y="272524"/>
                    <a:pt x="438634" y="280229"/>
                    <a:pt x="438634" y="289813"/>
                  </a:cubicBezTo>
                  <a:cubicBezTo>
                    <a:pt x="438634" y="299396"/>
                    <a:pt x="430910" y="307101"/>
                    <a:pt x="421301" y="307101"/>
                  </a:cubicBezTo>
                  <a:lnTo>
                    <a:pt x="166861" y="307101"/>
                  </a:lnTo>
                  <a:cubicBezTo>
                    <a:pt x="157253" y="307101"/>
                    <a:pt x="149528" y="299396"/>
                    <a:pt x="149528" y="289813"/>
                  </a:cubicBezTo>
                  <a:cubicBezTo>
                    <a:pt x="149528" y="280229"/>
                    <a:pt x="157253" y="272524"/>
                    <a:pt x="166861" y="272524"/>
                  </a:cubicBezTo>
                  <a:close/>
                  <a:moveTo>
                    <a:pt x="166861" y="190033"/>
                  </a:moveTo>
                  <a:lnTo>
                    <a:pt x="421301" y="190033"/>
                  </a:lnTo>
                  <a:cubicBezTo>
                    <a:pt x="430910" y="190033"/>
                    <a:pt x="438634" y="197842"/>
                    <a:pt x="438634" y="207439"/>
                  </a:cubicBezTo>
                  <a:cubicBezTo>
                    <a:pt x="438634" y="216942"/>
                    <a:pt x="430910" y="224751"/>
                    <a:pt x="421301" y="224751"/>
                  </a:cubicBezTo>
                  <a:lnTo>
                    <a:pt x="166861" y="224751"/>
                  </a:lnTo>
                  <a:cubicBezTo>
                    <a:pt x="157253" y="224751"/>
                    <a:pt x="149528" y="216942"/>
                    <a:pt x="149528" y="207439"/>
                  </a:cubicBezTo>
                  <a:cubicBezTo>
                    <a:pt x="149528" y="197842"/>
                    <a:pt x="157253" y="190033"/>
                    <a:pt x="166861" y="190033"/>
                  </a:cubicBezTo>
                  <a:close/>
                  <a:moveTo>
                    <a:pt x="166861" y="107612"/>
                  </a:moveTo>
                  <a:lnTo>
                    <a:pt x="421301" y="107612"/>
                  </a:lnTo>
                  <a:cubicBezTo>
                    <a:pt x="430910" y="107612"/>
                    <a:pt x="438634" y="115317"/>
                    <a:pt x="438634" y="124901"/>
                  </a:cubicBezTo>
                  <a:cubicBezTo>
                    <a:pt x="438634" y="134484"/>
                    <a:pt x="430910" y="142189"/>
                    <a:pt x="421301" y="142189"/>
                  </a:cubicBezTo>
                  <a:lnTo>
                    <a:pt x="166861" y="142189"/>
                  </a:lnTo>
                  <a:cubicBezTo>
                    <a:pt x="157253" y="142189"/>
                    <a:pt x="149528" y="134484"/>
                    <a:pt x="149528" y="124901"/>
                  </a:cubicBezTo>
                  <a:cubicBezTo>
                    <a:pt x="149528" y="115317"/>
                    <a:pt x="157253" y="107612"/>
                    <a:pt x="166861" y="107612"/>
                  </a:cubicBezTo>
                  <a:close/>
                  <a:moveTo>
                    <a:pt x="43330" y="105635"/>
                  </a:moveTo>
                  <a:cubicBezTo>
                    <a:pt x="38526" y="105635"/>
                    <a:pt x="34664" y="109492"/>
                    <a:pt x="34664" y="114289"/>
                  </a:cubicBezTo>
                  <a:lnTo>
                    <a:pt x="34664" y="563922"/>
                  </a:lnTo>
                  <a:cubicBezTo>
                    <a:pt x="34664" y="568719"/>
                    <a:pt x="38526" y="572576"/>
                    <a:pt x="43330" y="572576"/>
                  </a:cubicBezTo>
                  <a:lnTo>
                    <a:pt x="379237" y="572576"/>
                  </a:lnTo>
                  <a:cubicBezTo>
                    <a:pt x="384041" y="572576"/>
                    <a:pt x="387903" y="568719"/>
                    <a:pt x="387903" y="563922"/>
                  </a:cubicBezTo>
                  <a:lnTo>
                    <a:pt x="387903" y="536267"/>
                  </a:lnTo>
                  <a:lnTo>
                    <a:pt x="126223" y="536267"/>
                  </a:lnTo>
                  <a:cubicBezTo>
                    <a:pt x="102297" y="536267"/>
                    <a:pt x="82799" y="516889"/>
                    <a:pt x="82799" y="492997"/>
                  </a:cubicBezTo>
                  <a:lnTo>
                    <a:pt x="82799" y="105635"/>
                  </a:lnTo>
                  <a:close/>
                  <a:moveTo>
                    <a:pt x="126223" y="34616"/>
                  </a:moveTo>
                  <a:cubicBezTo>
                    <a:pt x="121419" y="34616"/>
                    <a:pt x="117557" y="38567"/>
                    <a:pt x="117557" y="43270"/>
                  </a:cubicBezTo>
                  <a:lnTo>
                    <a:pt x="117557" y="492997"/>
                  </a:lnTo>
                  <a:cubicBezTo>
                    <a:pt x="117557" y="497794"/>
                    <a:pt x="121419" y="501651"/>
                    <a:pt x="126223" y="501651"/>
                  </a:cubicBezTo>
                  <a:lnTo>
                    <a:pt x="462130" y="501651"/>
                  </a:lnTo>
                  <a:cubicBezTo>
                    <a:pt x="466840" y="501651"/>
                    <a:pt x="470796" y="497794"/>
                    <a:pt x="470796" y="492997"/>
                  </a:cubicBezTo>
                  <a:lnTo>
                    <a:pt x="470796" y="43270"/>
                  </a:lnTo>
                  <a:cubicBezTo>
                    <a:pt x="470796" y="38567"/>
                    <a:pt x="466840" y="34616"/>
                    <a:pt x="462130" y="34616"/>
                  </a:cubicBezTo>
                  <a:close/>
                  <a:moveTo>
                    <a:pt x="126223" y="0"/>
                  </a:moveTo>
                  <a:lnTo>
                    <a:pt x="462130" y="0"/>
                  </a:lnTo>
                  <a:cubicBezTo>
                    <a:pt x="485961" y="0"/>
                    <a:pt x="505460" y="19472"/>
                    <a:pt x="505460" y="43270"/>
                  </a:cubicBezTo>
                  <a:lnTo>
                    <a:pt x="505460" y="492997"/>
                  </a:lnTo>
                  <a:cubicBezTo>
                    <a:pt x="505460" y="516889"/>
                    <a:pt x="485961" y="536267"/>
                    <a:pt x="462130" y="536267"/>
                  </a:cubicBezTo>
                  <a:lnTo>
                    <a:pt x="422661" y="536267"/>
                  </a:lnTo>
                  <a:lnTo>
                    <a:pt x="422661" y="563922"/>
                  </a:lnTo>
                  <a:cubicBezTo>
                    <a:pt x="422661" y="587815"/>
                    <a:pt x="403163" y="607286"/>
                    <a:pt x="379237" y="607286"/>
                  </a:cubicBezTo>
                  <a:lnTo>
                    <a:pt x="43330" y="607286"/>
                  </a:lnTo>
                  <a:cubicBezTo>
                    <a:pt x="19404" y="607286"/>
                    <a:pt x="0" y="587815"/>
                    <a:pt x="0" y="563922"/>
                  </a:cubicBezTo>
                  <a:lnTo>
                    <a:pt x="0" y="114289"/>
                  </a:lnTo>
                  <a:cubicBezTo>
                    <a:pt x="0" y="90397"/>
                    <a:pt x="19404" y="70925"/>
                    <a:pt x="43330" y="70925"/>
                  </a:cubicBezTo>
                  <a:lnTo>
                    <a:pt x="82799" y="70925"/>
                  </a:lnTo>
                  <a:lnTo>
                    <a:pt x="82799" y="43270"/>
                  </a:lnTo>
                  <a:cubicBezTo>
                    <a:pt x="82799" y="19472"/>
                    <a:pt x="102297" y="0"/>
                    <a:pt x="12622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34279" y="2269659"/>
            <a:ext cx="780942" cy="780965"/>
            <a:chOff x="5034279" y="2022916"/>
            <a:chExt cx="780942" cy="780965"/>
          </a:xfrm>
        </p:grpSpPr>
        <p:sp>
          <p:nvSpPr>
            <p:cNvPr id="54" name="Freeform: Shape 17"/>
            <p:cNvSpPr/>
            <p:nvPr/>
          </p:nvSpPr>
          <p:spPr>
            <a:xfrm>
              <a:off x="5034279" y="2022916"/>
              <a:ext cx="780942" cy="78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Freeform: Shape 17"/>
            <p:cNvSpPr/>
            <p:nvPr/>
          </p:nvSpPr>
          <p:spPr>
            <a:xfrm>
              <a:off x="5281451" y="2241680"/>
              <a:ext cx="286597" cy="3434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90296" y="1927683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分层结构讲解</a:t>
            </a:r>
          </a:p>
        </p:txBody>
      </p:sp>
      <p:sp>
        <p:nvSpPr>
          <p:cNvPr id="57" name="矩形 56"/>
          <p:cNvSpPr/>
          <p:nvPr/>
        </p:nvSpPr>
        <p:spPr>
          <a:xfrm>
            <a:off x="79902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常见协议对应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235671" y="1927683"/>
            <a:ext cx="2965476" cy="770077"/>
            <a:chOff x="8386922" y="2192795"/>
            <a:chExt cx="2965476" cy="770077"/>
          </a:xfrm>
        </p:grpSpPr>
        <p:sp>
          <p:nvSpPr>
            <p:cNvPr id="59" name="矩形 58"/>
            <p:cNvSpPr/>
            <p:nvPr/>
          </p:nvSpPr>
          <p:spPr>
            <a:xfrm>
              <a:off x="8850447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OSI模型概述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386922" y="2594572"/>
              <a:ext cx="296547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OSI模型分为七层，包括物理层、数据链路层、网络层、传输层、会话层、表示层和应用层，各层功能明确且协同工作。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16991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实际应用案例</a:t>
            </a:r>
          </a:p>
        </p:txBody>
      </p:sp>
      <p:sp>
        <p:nvSpPr>
          <p:cNvPr id="62" name="矩形 61"/>
          <p:cNvSpPr/>
          <p:nvPr/>
        </p:nvSpPr>
        <p:spPr>
          <a:xfrm>
            <a:off x="79902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数据传输流程</a:t>
            </a:r>
          </a:p>
        </p:txBody>
      </p:sp>
      <p:sp>
        <p:nvSpPr>
          <p:cNvPr id="63" name="矩形 62"/>
          <p:cNvSpPr/>
          <p:nvPr/>
        </p:nvSpPr>
        <p:spPr>
          <a:xfrm>
            <a:off x="16991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各层功能说明</a:t>
            </a:r>
          </a:p>
        </p:txBody>
      </p:sp>
      <p:sp>
        <p:nvSpPr>
          <p:cNvPr id="64" name="zoom-tool_72585"/>
          <p:cNvSpPr>
            <a:spLocks noChangeAspect="1"/>
          </p:cNvSpPr>
          <p:nvPr/>
        </p:nvSpPr>
        <p:spPr bwMode="auto">
          <a:xfrm>
            <a:off x="5767224" y="3486290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188717" y="3879375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计算机网络各层功能说明阶段重点讲解OSI七层模型和TCP/IP四层架构，分析各层核心功能与协议，阐明数据传输流程与分层协作机制。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235671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讲解典型网络故障排查流程，演示Wireshark抓包分析，通过企业级路由器配置实验培养实战能力。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983203" y="2311628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计算机网络分层结构讲解包括OSI七层模型和TCP/IP四层体系，重点分析各层功能、协议及层间数据封装传输原理，通过实例演示分层协作机制。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943719" y="3847773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数据传输流程包括封装、传输、路由、解封装四个阶段，涉及协议栈各层协作完成端到端通信。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39753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TCP/IP四层模型中，物理层对应ARP协议，网络层使用IP协议，传输层采用TCP/UDP协议，应用层运行HTTP/FTP等协议。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TCP/IP协议栈</a:t>
            </a:r>
          </a:p>
        </p:txBody>
      </p:sp>
      <p:grpSp>
        <p:nvGrpSpPr>
          <p:cNvPr id="41" name="组合 4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44" name="Straight Connector 54"/>
          <p:cNvCxnSpPr/>
          <p:nvPr/>
        </p:nvCxnSpPr>
        <p:spPr>
          <a:xfrm>
            <a:off x="2553999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6"/>
          <p:cNvCxnSpPr/>
          <p:nvPr/>
        </p:nvCxnSpPr>
        <p:spPr>
          <a:xfrm>
            <a:off x="5611620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8"/>
          <p:cNvCxnSpPr/>
          <p:nvPr/>
        </p:nvCxnSpPr>
        <p:spPr>
          <a:xfrm>
            <a:off x="8672541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9"/>
          <p:cNvSpPr txBox="1"/>
          <p:nvPr/>
        </p:nvSpPr>
        <p:spPr>
          <a:xfrm>
            <a:off x="1024808" y="170080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协议栈概述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8" name="Straight Connector 62"/>
          <p:cNvCxnSpPr/>
          <p:nvPr/>
        </p:nvCxnSpPr>
        <p:spPr>
          <a:xfrm>
            <a:off x="1035351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3"/>
          <p:cNvCxnSpPr/>
          <p:nvPr/>
        </p:nvCxnSpPr>
        <p:spPr>
          <a:xfrm>
            <a:off x="409253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4"/>
          <p:cNvCxnSpPr/>
          <p:nvPr/>
        </p:nvCxnSpPr>
        <p:spPr>
          <a:xfrm>
            <a:off x="714775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12124" y="3254699"/>
            <a:ext cx="10390551" cy="1354860"/>
            <a:chOff x="912124" y="3254699"/>
            <a:chExt cx="10390551" cy="1354860"/>
          </a:xfrm>
        </p:grpSpPr>
        <p:sp>
          <p:nvSpPr>
            <p:cNvPr id="52" name="Freeform 8"/>
            <p:cNvSpPr/>
            <p:nvPr/>
          </p:nvSpPr>
          <p:spPr bwMode="auto">
            <a:xfrm>
              <a:off x="817113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9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9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Freeform 10"/>
            <p:cNvSpPr/>
            <p:nvPr/>
          </p:nvSpPr>
          <p:spPr bwMode="auto">
            <a:xfrm>
              <a:off x="664194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4" name="Freeform 12"/>
            <p:cNvSpPr/>
            <p:nvPr/>
          </p:nvSpPr>
          <p:spPr bwMode="auto">
            <a:xfrm>
              <a:off x="511276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358357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2054381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024809" y="3254700"/>
              <a:ext cx="10277866" cy="1354859"/>
              <a:chOff x="1024809" y="3254700"/>
              <a:chExt cx="10277866" cy="135485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5" name="Freeform 17"/>
              <p:cNvSpPr/>
              <p:nvPr/>
            </p:nvSpPr>
            <p:spPr bwMode="auto">
              <a:xfrm>
                <a:off x="10201731" y="3429636"/>
                <a:ext cx="1100944" cy="1024288"/>
              </a:xfrm>
              <a:custGeom>
                <a:avLst/>
                <a:gdLst>
                  <a:gd name="T0" fmla="*/ 210 w 617"/>
                  <a:gd name="T1" fmla="*/ 849 h 849"/>
                  <a:gd name="T2" fmla="*/ 210 w 617"/>
                  <a:gd name="T3" fmla="*/ 717 h 849"/>
                  <a:gd name="T4" fmla="*/ 0 w 617"/>
                  <a:gd name="T5" fmla="*/ 717 h 849"/>
                  <a:gd name="T6" fmla="*/ 0 w 617"/>
                  <a:gd name="T7" fmla="*/ 133 h 849"/>
                  <a:gd name="T8" fmla="*/ 210 w 617"/>
                  <a:gd name="T9" fmla="*/ 133 h 849"/>
                  <a:gd name="T10" fmla="*/ 210 w 617"/>
                  <a:gd name="T11" fmla="*/ 0 h 849"/>
                  <a:gd name="T12" fmla="*/ 617 w 617"/>
                  <a:gd name="T13" fmla="*/ 424 h 849"/>
                  <a:gd name="T14" fmla="*/ 210 w 617"/>
                  <a:gd name="T15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7" h="849">
                    <a:moveTo>
                      <a:pt x="210" y="849"/>
                    </a:moveTo>
                    <a:lnTo>
                      <a:pt x="210" y="717"/>
                    </a:lnTo>
                    <a:lnTo>
                      <a:pt x="0" y="717"/>
                    </a:lnTo>
                    <a:lnTo>
                      <a:pt x="0" y="133"/>
                    </a:lnTo>
                    <a:lnTo>
                      <a:pt x="210" y="133"/>
                    </a:lnTo>
                    <a:lnTo>
                      <a:pt x="210" y="0"/>
                    </a:lnTo>
                    <a:lnTo>
                      <a:pt x="617" y="424"/>
                    </a:lnTo>
                    <a:lnTo>
                      <a:pt x="210" y="849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07" tIns="60953" rIns="121907" bIns="60953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 15"/>
              <p:cNvSpPr/>
              <p:nvPr/>
            </p:nvSpPr>
            <p:spPr bwMode="auto">
              <a:xfrm>
                <a:off x="1024809" y="3254701"/>
                <a:ext cx="1029571" cy="1350033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255399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8" name="Rectangle 11"/>
              <p:cNvSpPr>
                <a:spLocks noChangeArrowheads="1"/>
              </p:cNvSpPr>
              <p:nvPr/>
            </p:nvSpPr>
            <p:spPr bwMode="auto">
              <a:xfrm>
                <a:off x="4083188" y="3254700"/>
                <a:ext cx="1029571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561237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7143351" y="3254700"/>
                <a:ext cx="1027787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6"/>
              <p:cNvSpPr>
                <a:spLocks noChangeArrowheads="1"/>
              </p:cNvSpPr>
              <p:nvPr/>
            </p:nvSpPr>
            <p:spPr bwMode="auto">
              <a:xfrm>
                <a:off x="8672541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Freeform 5"/>
            <p:cNvSpPr/>
            <p:nvPr/>
          </p:nvSpPr>
          <p:spPr bwMode="auto">
            <a:xfrm>
              <a:off x="9702113" y="3254699"/>
              <a:ext cx="499617" cy="1039972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Text Placeholder 59"/>
            <p:cNvSpPr txBox="1"/>
            <p:nvPr/>
          </p:nvSpPr>
          <p:spPr>
            <a:xfrm>
              <a:off x="912124" y="3416702"/>
              <a:ext cx="1279381" cy="9030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Text Placeholder 59"/>
            <p:cNvSpPr txBox="1"/>
            <p:nvPr/>
          </p:nvSpPr>
          <p:spPr>
            <a:xfrm>
              <a:off x="244131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 Placeholder 59"/>
            <p:cNvSpPr txBox="1"/>
            <p:nvPr/>
          </p:nvSpPr>
          <p:spPr>
            <a:xfrm>
              <a:off x="3970503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 Placeholder 59"/>
            <p:cNvSpPr txBox="1"/>
            <p:nvPr/>
          </p:nvSpPr>
          <p:spPr>
            <a:xfrm>
              <a:off x="549969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6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Text Placeholder 59"/>
            <p:cNvSpPr txBox="1"/>
            <p:nvPr/>
          </p:nvSpPr>
          <p:spPr>
            <a:xfrm>
              <a:off x="7025520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Text Placeholder 59"/>
            <p:cNvSpPr txBox="1"/>
            <p:nvPr/>
          </p:nvSpPr>
          <p:spPr>
            <a:xfrm>
              <a:off x="8559856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2" name="Text Placeholder 59"/>
          <p:cNvSpPr txBox="1"/>
          <p:nvPr/>
        </p:nvSpPr>
        <p:spPr>
          <a:xfrm>
            <a:off x="2503600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分层模型讲解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 Placeholder 59"/>
          <p:cNvSpPr txBox="1"/>
          <p:nvPr/>
        </p:nvSpPr>
        <p:spPr>
          <a:xfrm>
            <a:off x="4136040" y="170879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各层功能解析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Placeholder 59"/>
          <p:cNvSpPr txBox="1"/>
          <p:nvPr/>
        </p:nvSpPr>
        <p:spPr>
          <a:xfrm>
            <a:off x="7191259" y="1700420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协议交互示例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Text Placeholder 59"/>
          <p:cNvSpPr txBox="1"/>
          <p:nvPr/>
        </p:nvSpPr>
        <p:spPr>
          <a:xfrm>
            <a:off x="5630097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数据封装过程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Text Placeholder 59"/>
          <p:cNvSpPr txBox="1"/>
          <p:nvPr/>
        </p:nvSpPr>
        <p:spPr>
          <a:xfrm>
            <a:off x="8780208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实际应用场景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A7B7B77E-143D-0FA6-C5FB-CC172E1FB28D}"/>
              </a:ext>
            </a:extLst>
          </p:cNvPr>
          <p:cNvSpPr/>
          <p:nvPr/>
        </p:nvSpPr>
        <p:spPr bwMode="auto">
          <a:xfrm>
            <a:off x="1206862" y="2162076"/>
            <a:ext cx="276363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协议栈概述阶段主要讲解网络分层模型、各层功能及协议作用，重点介绍OSI和TCP/IP体系结构的对应关系与数据传输原理。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6CFF84D-E32F-7010-2EFF-2D1BE134253E}"/>
              </a:ext>
            </a:extLst>
          </p:cNvPr>
          <p:cNvSpPr/>
          <p:nvPr/>
        </p:nvSpPr>
        <p:spPr bwMode="auto">
          <a:xfrm>
            <a:off x="8908339" y="5330811"/>
            <a:ext cx="221529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讲解企业网络架构设计案例，分析校园网部署流程，演示家庭路由器配置方法，结合云服务实践网络应用开发。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E4548AB0-E443-1931-6B07-A02C7A26483C}"/>
              </a:ext>
            </a:extLst>
          </p:cNvPr>
          <p:cNvSpPr/>
          <p:nvPr/>
        </p:nvSpPr>
        <p:spPr bwMode="auto">
          <a:xfrm>
            <a:off x="5734563" y="5335253"/>
            <a:ext cx="2830312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数据封装过程包括应用层、传输层、网络层、数据链路层和物理层五个阶段，每层添加头部信息形成协议数据单元。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5B6D1F10-AC02-D080-FEC8-E11A72AE1836}"/>
              </a:ext>
            </a:extLst>
          </p:cNvPr>
          <p:cNvSpPr/>
          <p:nvPr/>
        </p:nvSpPr>
        <p:spPr bwMode="auto">
          <a:xfrm>
            <a:off x="2661665" y="5338250"/>
            <a:ext cx="283802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计算机网络分层模型包括物理层、数据链路层、网络层、传输层和应用层，各层功能明确，通过协议实现数据封装与传输。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349A7E7D-6D6C-C4BB-634E-EF6D255DAC13}"/>
              </a:ext>
            </a:extLst>
          </p:cNvPr>
          <p:cNvSpPr/>
          <p:nvPr/>
        </p:nvSpPr>
        <p:spPr bwMode="auto">
          <a:xfrm>
            <a:off x="7355781" y="2161847"/>
            <a:ext cx="248344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协议交互示例阶段通过抓包分析演示TCP三次握手过程，展示数据封装格式与状态转换，帮助学生理解协议工作机制。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68927994-B1DE-8603-210F-73F8DF1B3175}"/>
              </a:ext>
            </a:extLst>
          </p:cNvPr>
          <p:cNvSpPr/>
          <p:nvPr/>
        </p:nvSpPr>
        <p:spPr bwMode="auto">
          <a:xfrm>
            <a:off x="4300562" y="2162912"/>
            <a:ext cx="2724951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网络分层模型各层功能解析，包括物理层传输、数据链路层成帧、网络层路由、传输层端到端控制、应用层服务接口等核心功能教学。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grpSp>
        <p:nvGrpSpPr>
          <p:cNvPr id="51" name="组合 5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7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8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9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0" name="Group 19"/>
          <p:cNvGrpSpPr/>
          <p:nvPr/>
        </p:nvGrpSpPr>
        <p:grpSpPr>
          <a:xfrm>
            <a:off x="832733" y="3659783"/>
            <a:ext cx="1897436" cy="1377787"/>
            <a:chOff x="616792" y="2667382"/>
            <a:chExt cx="1405403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1" name="Rectangle 26"/>
            <p:cNvSpPr/>
            <p:nvPr/>
          </p:nvSpPr>
          <p:spPr bwMode="auto">
            <a:xfrm>
              <a:off x="616792" y="2954983"/>
              <a:ext cx="1405403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IP地址是网络中设备的唯一标识符，分为IPv4和IPv6两种格式，由网络号和主机号组成，用于实现设备间的通信寻址。</a:t>
              </a:r>
            </a:p>
          </p:txBody>
        </p:sp>
        <p:sp>
          <p:nvSpPr>
            <p:cNvPr id="6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IP地址概述</a:t>
              </a:r>
            </a:p>
          </p:txBody>
        </p:sp>
      </p:grpSp>
      <p:sp>
        <p:nvSpPr>
          <p:cNvPr id="63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4" name="Group 129"/>
          <p:cNvGrpSpPr/>
          <p:nvPr/>
        </p:nvGrpSpPr>
        <p:grpSpPr>
          <a:xfrm>
            <a:off x="2818056" y="2300158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5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网络分类标准包括拓扑结构、传输介质、覆盖范围等，重点讲解各类标准的定义、特点及应用场景。</a:t>
              </a:r>
              <a:endPara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分类标准讲解</a:t>
              </a:r>
            </a:p>
          </p:txBody>
        </p:sp>
      </p:grpSp>
      <p:grpSp>
        <p:nvGrpSpPr>
          <p:cNvPr id="67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C类地址范围为192.0.0.0-223.255.255.255，适用于小型网络，支持254个主机地址，子网掩码默认为255.255.255.0。</a:t>
              </a:r>
            </a:p>
          </p:txBody>
        </p:sp>
        <p:sp>
          <p:nvSpPr>
            <p:cNvPr id="69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C类地址应用</a:t>
              </a:r>
            </a:p>
          </p:txBody>
        </p:sp>
      </p:grpSp>
      <p:grpSp>
        <p:nvGrpSpPr>
          <p:cNvPr id="70" name="Group 135"/>
          <p:cNvGrpSpPr/>
          <p:nvPr/>
        </p:nvGrpSpPr>
        <p:grpSpPr>
          <a:xfrm>
            <a:off x="5976406" y="5504354"/>
            <a:ext cx="2024125" cy="1166367"/>
            <a:chOff x="620524" y="2667382"/>
            <a:chExt cx="1499240" cy="87450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1" name="Rectangle 26"/>
            <p:cNvSpPr/>
            <p:nvPr/>
          </p:nvSpPr>
          <p:spPr bwMode="auto">
            <a:xfrm>
              <a:off x="620524" y="295137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A类地址范围为1.0.0.0-126.255.255.255，首位固定为0，网络号占8位，主机号占24位，支持大规模网络部署。</a:t>
              </a:r>
            </a:p>
          </p:txBody>
        </p:sp>
        <p:sp>
          <p:nvSpPr>
            <p:cNvPr id="7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A类地址分析</a:t>
              </a:r>
            </a:p>
          </p:txBody>
        </p:sp>
      </p:grpSp>
      <p:grpSp>
        <p:nvGrpSpPr>
          <p:cNvPr id="73" name="Group 138"/>
          <p:cNvGrpSpPr/>
          <p:nvPr/>
        </p:nvGrpSpPr>
        <p:grpSpPr>
          <a:xfrm>
            <a:off x="8381542" y="4892593"/>
            <a:ext cx="2024125" cy="1159766"/>
            <a:chOff x="620524" y="2667382"/>
            <a:chExt cx="1499240" cy="869557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4" name="Rectangle 26"/>
            <p:cNvSpPr/>
            <p:nvPr/>
          </p:nvSpPr>
          <p:spPr bwMode="auto">
            <a:xfrm>
              <a:off x="620524" y="2946426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B类地址范围为128.0.0.0-191.255.255.255，前16位为网络号，后16位为主机号，适用于中型网络，支持65534个主机地址。</a:t>
              </a:r>
            </a:p>
          </p:txBody>
        </p:sp>
        <p:sp>
          <p:nvSpPr>
            <p:cNvPr id="75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B类地址特点</a:t>
              </a:r>
            </a:p>
          </p:txBody>
        </p:sp>
      </p:grpSp>
      <p:grpSp>
        <p:nvGrpSpPr>
          <p:cNvPr id="76" name="Group 141"/>
          <p:cNvGrpSpPr/>
          <p:nvPr/>
        </p:nvGrpSpPr>
        <p:grpSpPr>
          <a:xfrm>
            <a:off x="9864198" y="3054664"/>
            <a:ext cx="2024125" cy="1169006"/>
            <a:chOff x="599144" y="2667382"/>
            <a:chExt cx="1499240" cy="87648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7" name="Rectangle 26"/>
            <p:cNvSpPr/>
            <p:nvPr/>
          </p:nvSpPr>
          <p:spPr bwMode="auto">
            <a:xfrm>
              <a:off x="599144" y="2953354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设计分类练习任务，通过分组讨论和在线答题平台实现知识点巩固，教师实时反馈指导，强化学生对网络协议和拓扑结构的理解与应用能力。</a:t>
              </a:r>
            </a:p>
          </p:txBody>
        </p:sp>
        <p:sp>
          <p:nvSpPr>
            <p:cNvPr id="7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互动：分类练习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0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4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8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2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6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0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3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82" grpId="0" animBg="1"/>
      <p:bldP spid="86" grpId="0" animBg="1"/>
      <p:bldP spid="90" grpId="0" animBg="1"/>
      <p:bldP spid="94" grpId="0" animBg="1"/>
      <p:bldP spid="9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概念讲授应注重基础理论解析，通过实例演示网络协议、拓扑结构等核心知识点，帮助学生建立清晰的网络体系认知框架。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000000"/>
                </a:solidFill>
                <a:latin typeface="等线"/>
              </a:rPr>
              <a:t>概念讲授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网络协议基础</a:t>
            </a:r>
          </a:p>
        </p:txBody>
      </p:sp>
      <p:grpSp>
        <p:nvGrpSpPr>
          <p:cNvPr id="35" name="组合 3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8" name="Freeform 10"/>
          <p:cNvSpPr/>
          <p:nvPr/>
        </p:nvSpPr>
        <p:spPr bwMode="auto">
          <a:xfrm>
            <a:off x="1748405" y="1852262"/>
            <a:ext cx="842853" cy="1402802"/>
          </a:xfrm>
          <a:custGeom>
            <a:avLst/>
            <a:gdLst>
              <a:gd name="T0" fmla="*/ 1191 w 1191"/>
              <a:gd name="T1" fmla="*/ 2372 h 2372"/>
              <a:gd name="T2" fmla="*/ 0 w 1191"/>
              <a:gd name="T3" fmla="*/ 2372 h 2372"/>
              <a:gd name="T4" fmla="*/ 0 w 119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1" h="2372">
                <a:moveTo>
                  <a:pt x="119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Freeform 11"/>
          <p:cNvSpPr/>
          <p:nvPr/>
        </p:nvSpPr>
        <p:spPr bwMode="auto">
          <a:xfrm>
            <a:off x="5442037" y="1852262"/>
            <a:ext cx="493649" cy="1402802"/>
          </a:xfrm>
          <a:custGeom>
            <a:avLst/>
            <a:gdLst>
              <a:gd name="T0" fmla="*/ 697 w 697"/>
              <a:gd name="T1" fmla="*/ 2372 h 2372"/>
              <a:gd name="T2" fmla="*/ 0 w 697"/>
              <a:gd name="T3" fmla="*/ 2372 h 2372"/>
              <a:gd name="T4" fmla="*/ 0 w 697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7" h="2372">
                <a:moveTo>
                  <a:pt x="697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8761067" y="1852262"/>
            <a:ext cx="523807" cy="1402802"/>
          </a:xfrm>
          <a:custGeom>
            <a:avLst/>
            <a:gdLst>
              <a:gd name="T0" fmla="*/ 741 w 741"/>
              <a:gd name="T1" fmla="*/ 2372 h 2372"/>
              <a:gd name="T2" fmla="*/ 0 w 741"/>
              <a:gd name="T3" fmla="*/ 2372 h 2372"/>
              <a:gd name="T4" fmla="*/ 0 w 74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1" h="2372">
                <a:moveTo>
                  <a:pt x="74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3719823" y="4224899"/>
            <a:ext cx="599997" cy="1652373"/>
          </a:xfrm>
          <a:custGeom>
            <a:avLst/>
            <a:gdLst>
              <a:gd name="T0" fmla="*/ 847 w 847"/>
              <a:gd name="T1" fmla="*/ 0 h 2329"/>
              <a:gd name="T2" fmla="*/ 0 w 847"/>
              <a:gd name="T3" fmla="*/ 0 h 2329"/>
              <a:gd name="T4" fmla="*/ 0 w 847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7" h="2329">
                <a:moveTo>
                  <a:pt x="847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 14"/>
          <p:cNvSpPr/>
          <p:nvPr/>
        </p:nvSpPr>
        <p:spPr bwMode="auto">
          <a:xfrm>
            <a:off x="7176948" y="4224899"/>
            <a:ext cx="455554" cy="1652373"/>
          </a:xfrm>
          <a:custGeom>
            <a:avLst/>
            <a:gdLst>
              <a:gd name="T0" fmla="*/ 644 w 644"/>
              <a:gd name="T1" fmla="*/ 0 h 2329"/>
              <a:gd name="T2" fmla="*/ 0 w 644"/>
              <a:gd name="T3" fmla="*/ 0 h 2329"/>
              <a:gd name="T4" fmla="*/ 0 w 644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4" h="2329">
                <a:moveTo>
                  <a:pt x="644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78564" y="1713589"/>
            <a:ext cx="2148696" cy="625547"/>
            <a:chOff x="1778563" y="1218253"/>
            <a:chExt cx="3142089" cy="625547"/>
          </a:xfrm>
        </p:grpSpPr>
        <p:sp>
          <p:nvSpPr>
            <p:cNvPr id="39" name="矩形 38"/>
            <p:cNvSpPr/>
            <p:nvPr/>
          </p:nvSpPr>
          <p:spPr>
            <a:xfrm>
              <a:off x="1778563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协议是通信双方约定的规则集合，定义了数据格式、传输方式和时序控制，确保网络通信有序高效进行。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86187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协议基本概念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6511" y="3059482"/>
            <a:ext cx="1900602" cy="1389570"/>
            <a:chOff x="1696511" y="2790392"/>
            <a:chExt cx="1900602" cy="1389570"/>
          </a:xfrm>
        </p:grpSpPr>
        <p:sp>
          <p:nvSpPr>
            <p:cNvPr id="42" name="Freeform 5"/>
            <p:cNvSpPr/>
            <p:nvPr/>
          </p:nvSpPr>
          <p:spPr bwMode="auto">
            <a:xfrm>
              <a:off x="1696511" y="2790392"/>
              <a:ext cx="1900602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7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7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88736" y="3249645"/>
              <a:ext cx="6799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4756" y="3002340"/>
            <a:ext cx="1900602" cy="1389570"/>
            <a:chOff x="3364756" y="2733250"/>
            <a:chExt cx="1900602" cy="1389570"/>
          </a:xfrm>
        </p:grpSpPr>
        <p:sp>
          <p:nvSpPr>
            <p:cNvPr id="45" name="Freeform 8"/>
            <p:cNvSpPr/>
            <p:nvPr/>
          </p:nvSpPr>
          <p:spPr bwMode="auto">
            <a:xfrm>
              <a:off x="3364756" y="2733250"/>
              <a:ext cx="1900602" cy="1389570"/>
            </a:xfrm>
            <a:custGeom>
              <a:avLst/>
              <a:gdLst>
                <a:gd name="T0" fmla="*/ 1408 w 2454"/>
                <a:gd name="T1" fmla="*/ 1966 h 2141"/>
                <a:gd name="T2" fmla="*/ 1887 w 2454"/>
                <a:gd name="T3" fmla="*/ 1136 h 2141"/>
                <a:gd name="T4" fmla="*/ 2365 w 2454"/>
                <a:gd name="T5" fmla="*/ 309 h 2141"/>
                <a:gd name="T6" fmla="*/ 2189 w 2454"/>
                <a:gd name="T7" fmla="*/ 0 h 2141"/>
                <a:gd name="T8" fmla="*/ 1231 w 2454"/>
                <a:gd name="T9" fmla="*/ 0 h 2141"/>
                <a:gd name="T10" fmla="*/ 276 w 2454"/>
                <a:gd name="T11" fmla="*/ 0 h 2141"/>
                <a:gd name="T12" fmla="*/ 97 w 2454"/>
                <a:gd name="T13" fmla="*/ 307 h 2141"/>
                <a:gd name="T14" fmla="*/ 576 w 2454"/>
                <a:gd name="T15" fmla="*/ 1136 h 2141"/>
                <a:gd name="T16" fmla="*/ 1053 w 2454"/>
                <a:gd name="T17" fmla="*/ 1963 h 2141"/>
                <a:gd name="T18" fmla="*/ 1408 w 2454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1">
                  <a:moveTo>
                    <a:pt x="1408" y="1966"/>
                  </a:moveTo>
                  <a:lnTo>
                    <a:pt x="1887" y="1136"/>
                  </a:lnTo>
                  <a:cubicBezTo>
                    <a:pt x="2046" y="861"/>
                    <a:pt x="2205" y="585"/>
                    <a:pt x="2365" y="309"/>
                  </a:cubicBezTo>
                  <a:cubicBezTo>
                    <a:pt x="2454" y="113"/>
                    <a:pt x="2396" y="9"/>
                    <a:pt x="2189" y="0"/>
                  </a:cubicBezTo>
                  <a:lnTo>
                    <a:pt x="1231" y="0"/>
                  </a:lnTo>
                  <a:cubicBezTo>
                    <a:pt x="913" y="0"/>
                    <a:pt x="595" y="0"/>
                    <a:pt x="276" y="0"/>
                  </a:cubicBezTo>
                  <a:cubicBezTo>
                    <a:pt x="61" y="21"/>
                    <a:pt x="0" y="123"/>
                    <a:pt x="97" y="307"/>
                  </a:cubicBezTo>
                  <a:lnTo>
                    <a:pt x="576" y="1136"/>
                  </a:lnTo>
                  <a:cubicBezTo>
                    <a:pt x="735" y="1412"/>
                    <a:pt x="894" y="1688"/>
                    <a:pt x="1053" y="1963"/>
                  </a:cubicBezTo>
                  <a:cubicBezTo>
                    <a:pt x="1179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90110" y="2780159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33077" y="3059482"/>
            <a:ext cx="1898864" cy="1389570"/>
            <a:chOff x="5033077" y="2790392"/>
            <a:chExt cx="1898864" cy="1389570"/>
          </a:xfrm>
        </p:grpSpPr>
        <p:sp>
          <p:nvSpPr>
            <p:cNvPr id="48" name="Freeform 6"/>
            <p:cNvSpPr/>
            <p:nvPr/>
          </p:nvSpPr>
          <p:spPr bwMode="auto">
            <a:xfrm>
              <a:off x="5033077" y="2790392"/>
              <a:ext cx="1898864" cy="1389570"/>
            </a:xfrm>
            <a:custGeom>
              <a:avLst/>
              <a:gdLst>
                <a:gd name="T0" fmla="*/ 1407 w 2453"/>
                <a:gd name="T1" fmla="*/ 175 h 2140"/>
                <a:gd name="T2" fmla="*/ 1886 w 2453"/>
                <a:gd name="T3" fmla="*/ 1005 h 2140"/>
                <a:gd name="T4" fmla="*/ 2364 w 2453"/>
                <a:gd name="T5" fmla="*/ 1832 h 2140"/>
                <a:gd name="T6" fmla="*/ 2188 w 2453"/>
                <a:gd name="T7" fmla="*/ 2140 h 2140"/>
                <a:gd name="T8" fmla="*/ 1231 w 2453"/>
                <a:gd name="T9" fmla="*/ 2140 h 2140"/>
                <a:gd name="T10" fmla="*/ 276 w 2453"/>
                <a:gd name="T11" fmla="*/ 2140 h 2140"/>
                <a:gd name="T12" fmla="*/ 96 w 2453"/>
                <a:gd name="T13" fmla="*/ 1834 h 2140"/>
                <a:gd name="T14" fmla="*/ 575 w 2453"/>
                <a:gd name="T15" fmla="*/ 1005 h 2140"/>
                <a:gd name="T16" fmla="*/ 1052 w 2453"/>
                <a:gd name="T17" fmla="*/ 178 h 2140"/>
                <a:gd name="T18" fmla="*/ 1407 w 2453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0">
                  <a:moveTo>
                    <a:pt x="1407" y="175"/>
                  </a:moveTo>
                  <a:lnTo>
                    <a:pt x="1886" y="1005"/>
                  </a:lnTo>
                  <a:cubicBezTo>
                    <a:pt x="2045" y="1280"/>
                    <a:pt x="2205" y="1556"/>
                    <a:pt x="2364" y="1832"/>
                  </a:cubicBezTo>
                  <a:cubicBezTo>
                    <a:pt x="2453" y="2028"/>
                    <a:pt x="2396" y="2132"/>
                    <a:pt x="2188" y="2140"/>
                  </a:cubicBezTo>
                  <a:lnTo>
                    <a:pt x="1231" y="2140"/>
                  </a:lnTo>
                  <a:cubicBezTo>
                    <a:pt x="912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3" y="453"/>
                    <a:pt x="1052" y="178"/>
                  </a:cubicBezTo>
                  <a:cubicBezTo>
                    <a:pt x="1178" y="2"/>
                    <a:pt x="1296" y="0"/>
                    <a:pt x="1407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557547" y="3249645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701322" y="3002340"/>
            <a:ext cx="1898864" cy="1389570"/>
            <a:chOff x="6701322" y="2733250"/>
            <a:chExt cx="1898864" cy="1389570"/>
          </a:xfrm>
        </p:grpSpPr>
        <p:sp>
          <p:nvSpPr>
            <p:cNvPr id="51" name="Freeform 9"/>
            <p:cNvSpPr/>
            <p:nvPr/>
          </p:nvSpPr>
          <p:spPr bwMode="auto">
            <a:xfrm>
              <a:off x="6701322" y="2733250"/>
              <a:ext cx="1898864" cy="1389570"/>
            </a:xfrm>
            <a:custGeom>
              <a:avLst/>
              <a:gdLst>
                <a:gd name="T0" fmla="*/ 1408 w 2453"/>
                <a:gd name="T1" fmla="*/ 1966 h 2141"/>
                <a:gd name="T2" fmla="*/ 1886 w 2453"/>
                <a:gd name="T3" fmla="*/ 1136 h 2141"/>
                <a:gd name="T4" fmla="*/ 2364 w 2453"/>
                <a:gd name="T5" fmla="*/ 309 h 2141"/>
                <a:gd name="T6" fmla="*/ 2188 w 2453"/>
                <a:gd name="T7" fmla="*/ 0 h 2141"/>
                <a:gd name="T8" fmla="*/ 1231 w 2453"/>
                <a:gd name="T9" fmla="*/ 0 h 2141"/>
                <a:gd name="T10" fmla="*/ 276 w 2453"/>
                <a:gd name="T11" fmla="*/ 0 h 2141"/>
                <a:gd name="T12" fmla="*/ 96 w 2453"/>
                <a:gd name="T13" fmla="*/ 307 h 2141"/>
                <a:gd name="T14" fmla="*/ 575 w 2453"/>
                <a:gd name="T15" fmla="*/ 1136 h 2141"/>
                <a:gd name="T16" fmla="*/ 1052 w 2453"/>
                <a:gd name="T17" fmla="*/ 1963 h 2141"/>
                <a:gd name="T18" fmla="*/ 1408 w 2453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1">
                  <a:moveTo>
                    <a:pt x="1408" y="1966"/>
                  </a:moveTo>
                  <a:lnTo>
                    <a:pt x="1886" y="1136"/>
                  </a:lnTo>
                  <a:cubicBezTo>
                    <a:pt x="2046" y="861"/>
                    <a:pt x="2205" y="585"/>
                    <a:pt x="2364" y="309"/>
                  </a:cubicBezTo>
                  <a:cubicBezTo>
                    <a:pt x="2453" y="113"/>
                    <a:pt x="2396" y="9"/>
                    <a:pt x="2188" y="0"/>
                  </a:cubicBezTo>
                  <a:lnTo>
                    <a:pt x="1231" y="0"/>
                  </a:lnTo>
                  <a:cubicBezTo>
                    <a:pt x="912" y="0"/>
                    <a:pt x="594" y="0"/>
                    <a:pt x="276" y="0"/>
                  </a:cubicBezTo>
                  <a:cubicBezTo>
                    <a:pt x="61" y="21"/>
                    <a:pt x="0" y="123"/>
                    <a:pt x="96" y="307"/>
                  </a:cubicBezTo>
                  <a:lnTo>
                    <a:pt x="575" y="1136"/>
                  </a:lnTo>
                  <a:cubicBezTo>
                    <a:pt x="734" y="1412"/>
                    <a:pt x="893" y="1688"/>
                    <a:pt x="1052" y="1963"/>
                  </a:cubicBezTo>
                  <a:cubicBezTo>
                    <a:pt x="1178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232088" y="2780159"/>
              <a:ext cx="7954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369568" y="3059482"/>
            <a:ext cx="1898864" cy="1389570"/>
            <a:chOff x="8369568" y="2790392"/>
            <a:chExt cx="1898864" cy="1389570"/>
          </a:xfrm>
        </p:grpSpPr>
        <p:sp>
          <p:nvSpPr>
            <p:cNvPr id="54" name="Freeform 7"/>
            <p:cNvSpPr/>
            <p:nvPr/>
          </p:nvSpPr>
          <p:spPr bwMode="auto">
            <a:xfrm>
              <a:off x="8369568" y="2790392"/>
              <a:ext cx="1898864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6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36115" y="3249645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05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51486" y="4723417"/>
            <a:ext cx="2148696" cy="625547"/>
            <a:chOff x="3751485" y="4454327"/>
            <a:chExt cx="3142089" cy="625547"/>
          </a:xfrm>
        </p:grpSpPr>
        <p:sp>
          <p:nvSpPr>
            <p:cNvPr id="57" name="矩形 56"/>
            <p:cNvSpPr/>
            <p:nvPr/>
          </p:nvSpPr>
          <p:spPr>
            <a:xfrm>
              <a:off x="3751485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OSI模型分为七层：物理层、数据链路层、网络层、传输层、会话层、表示层和应用层，各层功能独立且协同工作。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01934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OSI模型分层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83807" y="1713589"/>
            <a:ext cx="2148696" cy="625547"/>
            <a:chOff x="5483806" y="1218253"/>
            <a:chExt cx="3142089" cy="625547"/>
          </a:xfrm>
        </p:grpSpPr>
        <p:sp>
          <p:nvSpPr>
            <p:cNvPr id="60" name="矩形 59"/>
            <p:cNvSpPr/>
            <p:nvPr/>
          </p:nvSpPr>
          <p:spPr>
            <a:xfrm>
              <a:off x="5483806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TCP/IP协议族教学内容包括四层模型、IP地址分配、路由选择、传输控制协议TCP和用户数据报协议UDP的工作原理及应用场景。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5491431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TCP/IP协议族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40190" y="4723417"/>
            <a:ext cx="2148696" cy="625547"/>
            <a:chOff x="7240189" y="4454327"/>
            <a:chExt cx="3142089" cy="625547"/>
          </a:xfrm>
        </p:grpSpPr>
        <p:sp>
          <p:nvSpPr>
            <p:cNvPr id="63" name="矩形 62"/>
            <p:cNvSpPr/>
            <p:nvPr/>
          </p:nvSpPr>
          <p:spPr>
            <a:xfrm>
              <a:off x="7240189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数据封装过程包括应用层、传输层、网络层、数据链路层和物理层五个阶段，每层添加首部信息形成协议数据单元。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7273202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数据封装过程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804091" y="1713589"/>
            <a:ext cx="2297688" cy="625547"/>
            <a:chOff x="8804091" y="1218253"/>
            <a:chExt cx="2297688" cy="625547"/>
          </a:xfrm>
        </p:grpSpPr>
        <p:sp>
          <p:nvSpPr>
            <p:cNvPr id="66" name="矩形 65"/>
            <p:cNvSpPr/>
            <p:nvPr/>
          </p:nvSpPr>
          <p:spPr>
            <a:xfrm>
              <a:off x="8804091" y="1542175"/>
              <a:ext cx="2297688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常见协议功能阶段包括连接建立、数据传输和连接释放三部分，重点讲解TCP三次握手、可靠传输机制及四次挥手过程。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811714" y="1218253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常见协议功能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67465" y="6494377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  <p:tag name="COMMONDATA" val="eyJoZGlkIjoiZjIwYTI2YjYyZTJlNzQ2YWQ3N2ZiOTVjZjczZmI1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</Words>
  <Application>Microsoft Office PowerPoint</Application>
  <PresentationFormat>宽屏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Arial</vt:lpstr>
      <vt:lpstr>第一PPT，www.1ppt.com</vt:lpstr>
      <vt:lpstr>自定义设计方案</vt:lpstr>
      <vt:lpstr>标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4</cp:revision>
  <dcterms:created xsi:type="dcterms:W3CDTF">2021-08-15T13:41:00Z</dcterms:created>
  <dcterms:modified xsi:type="dcterms:W3CDTF">2025-04-09T07:17:54Z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A8B613EE5DEB4EDFB0A8B6C44B52620B_12</vt:lpwstr>
  </property>
  <property fmtid="{D5CDD505-2E9C-101B-9397-08002B2CF9AE}" pid="3" name="KSOProductBuildVer">
    <vt:lpwstr>2052-12.1.0.16120</vt:lpwstr>
  </property>
</Properties>
</file>